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
  </p:notesMasterIdLst>
  <p:sldIdLst>
    <p:sldId id="256" r:id="rId2"/>
    <p:sldId id="355" r:id="rId3"/>
    <p:sldId id="263" r:id="rId4"/>
    <p:sldId id="356" r:id="rId5"/>
    <p:sldId id="357" r:id="rId6"/>
    <p:sldId id="359" r:id="rId7"/>
    <p:sldId id="358" r:id="rId8"/>
    <p:sldId id="360" r:id="rId9"/>
    <p:sldId id="361" r:id="rId10"/>
    <p:sldId id="362" r:id="rId11"/>
    <p:sldId id="363" r:id="rId12"/>
    <p:sldId id="364" r:id="rId13"/>
    <p:sldId id="365" r:id="rId14"/>
    <p:sldId id="366" r:id="rId15"/>
    <p:sldId id="368" r:id="rId16"/>
    <p:sldId id="369" r:id="rId17"/>
    <p:sldId id="371" r:id="rId18"/>
    <p:sldId id="372" r:id="rId19"/>
    <p:sldId id="373" r:id="rId20"/>
    <p:sldId id="374" r:id="rId21"/>
    <p:sldId id="375" r:id="rId22"/>
    <p:sldId id="406" r:id="rId23"/>
    <p:sldId id="407" r:id="rId24"/>
    <p:sldId id="378" r:id="rId25"/>
    <p:sldId id="379" r:id="rId26"/>
    <p:sldId id="377" r:id="rId27"/>
    <p:sldId id="388" r:id="rId28"/>
    <p:sldId id="389" r:id="rId29"/>
    <p:sldId id="392" r:id="rId30"/>
    <p:sldId id="393" r:id="rId31"/>
    <p:sldId id="394" r:id="rId32"/>
    <p:sldId id="395" r:id="rId33"/>
    <p:sldId id="396" r:id="rId34"/>
    <p:sldId id="380" r:id="rId35"/>
    <p:sldId id="381" r:id="rId36"/>
    <p:sldId id="382" r:id="rId37"/>
    <p:sldId id="383" r:id="rId38"/>
    <p:sldId id="384" r:id="rId39"/>
    <p:sldId id="385" r:id="rId40"/>
    <p:sldId id="386" r:id="rId41"/>
    <p:sldId id="387" r:id="rId42"/>
    <p:sldId id="390" r:id="rId43"/>
    <p:sldId id="391" r:id="rId44"/>
    <p:sldId id="397" r:id="rId45"/>
    <p:sldId id="398" r:id="rId46"/>
    <p:sldId id="400" r:id="rId47"/>
    <p:sldId id="399" r:id="rId48"/>
    <p:sldId id="401" r:id="rId49"/>
    <p:sldId id="402" r:id="rId50"/>
    <p:sldId id="403" r:id="rId51"/>
    <p:sldId id="404" r:id="rId52"/>
    <p:sldId id="411" r:id="rId53"/>
    <p:sldId id="408" r:id="rId54"/>
    <p:sldId id="409" r:id="rId55"/>
    <p:sldId id="410" r:id="rId56"/>
    <p:sldId id="412" r:id="rId57"/>
    <p:sldId id="413" r:id="rId58"/>
    <p:sldId id="414" r:id="rId59"/>
    <p:sldId id="415" r:id="rId60"/>
    <p:sldId id="416" r:id="rId61"/>
    <p:sldId id="418" r:id="rId62"/>
    <p:sldId id="419" r:id="rId63"/>
    <p:sldId id="420" r:id="rId64"/>
    <p:sldId id="421" r:id="rId65"/>
    <p:sldId id="422" r:id="rId66"/>
    <p:sldId id="423" r:id="rId67"/>
    <p:sldId id="424" r:id="rId68"/>
    <p:sldId id="425" r:id="rId69"/>
    <p:sldId id="426" r:id="rId70"/>
    <p:sldId id="427" r:id="rId71"/>
    <p:sldId id="428" r:id="rId72"/>
    <p:sldId id="429" r:id="rId73"/>
    <p:sldId id="430" r:id="rId74"/>
    <p:sldId id="431" r:id="rId75"/>
    <p:sldId id="433" r:id="rId76"/>
    <p:sldId id="432" r:id="rId77"/>
    <p:sldId id="264" r:id="rId78"/>
    <p:sldId id="260" r:id="rId79"/>
    <p:sldId id="261" r:id="rId80"/>
    <p:sldId id="298" r:id="rId81"/>
    <p:sldId id="318" r:id="rId82"/>
    <p:sldId id="262" r:id="rId83"/>
    <p:sldId id="322" r:id="rId84"/>
    <p:sldId id="320" r:id="rId85"/>
    <p:sldId id="287" r:id="rId86"/>
    <p:sldId id="354" r:id="rId87"/>
  </p:sldIdLst>
  <p:sldSz cx="9144000" cy="5143500" type="screen16x9"/>
  <p:notesSz cx="5143500" cy="9144000"/>
  <p:defaultTextStyle>
    <a:defPPr>
      <a:defRPr lang="en-GB"/>
    </a:defPPr>
    <a:lvl1pPr algn="l">
      <a:spcBef>
        <a:spcPts val="0"/>
      </a:spcBef>
      <a:spcAft>
        <a:spcPts val="0"/>
      </a:spcAft>
      <a:defRPr>
        <a:solidFill>
          <a:schemeClr val="tx1"/>
        </a:solidFill>
        <a:latin typeface="Arial"/>
        <a:ea typeface="+mn-ea"/>
        <a:cs typeface="+mn-cs"/>
      </a:defRPr>
    </a:lvl1pPr>
    <a:lvl2pPr marL="457200" algn="l">
      <a:spcBef>
        <a:spcPts val="0"/>
      </a:spcBef>
      <a:spcAft>
        <a:spcPts val="0"/>
      </a:spcAft>
      <a:defRPr>
        <a:solidFill>
          <a:schemeClr val="tx1"/>
        </a:solidFill>
        <a:latin typeface="Arial"/>
        <a:ea typeface="+mn-ea"/>
        <a:cs typeface="+mn-cs"/>
      </a:defRPr>
    </a:lvl2pPr>
    <a:lvl3pPr marL="914400" algn="l">
      <a:spcBef>
        <a:spcPts val="0"/>
      </a:spcBef>
      <a:spcAft>
        <a:spcPts val="0"/>
      </a:spcAft>
      <a:defRPr>
        <a:solidFill>
          <a:schemeClr val="tx1"/>
        </a:solidFill>
        <a:latin typeface="Arial"/>
        <a:ea typeface="+mn-ea"/>
        <a:cs typeface="+mn-cs"/>
      </a:defRPr>
    </a:lvl3pPr>
    <a:lvl4pPr marL="1371600" algn="l">
      <a:spcBef>
        <a:spcPts val="0"/>
      </a:spcBef>
      <a:spcAft>
        <a:spcPts val="0"/>
      </a:spcAft>
      <a:defRPr>
        <a:solidFill>
          <a:schemeClr val="tx1"/>
        </a:solidFill>
        <a:latin typeface="Arial"/>
        <a:ea typeface="+mn-ea"/>
        <a:cs typeface="+mn-cs"/>
      </a:defRPr>
    </a:lvl4pPr>
    <a:lvl5pPr marL="1828800" algn="l">
      <a:spcBef>
        <a:spcPts val="0"/>
      </a:spcBef>
      <a:spcAft>
        <a:spcPts val="0"/>
      </a:spcAft>
      <a:defRPr>
        <a:solidFill>
          <a:schemeClr val="tx1"/>
        </a:solidFill>
        <a:latin typeface="Arial"/>
        <a:ea typeface="+mn-ea"/>
        <a:cs typeface="+mn-cs"/>
      </a:defRPr>
    </a:lvl5pPr>
    <a:lvl6pPr marL="2286000" algn="l" defTabSz="914400">
      <a:defRPr>
        <a:solidFill>
          <a:schemeClr val="tx1"/>
        </a:solidFill>
        <a:latin typeface="Arial"/>
        <a:ea typeface="+mn-ea"/>
        <a:cs typeface="+mn-cs"/>
      </a:defRPr>
    </a:lvl6pPr>
    <a:lvl7pPr marL="2743200" algn="l" defTabSz="914400">
      <a:defRPr>
        <a:solidFill>
          <a:schemeClr val="tx1"/>
        </a:solidFill>
        <a:latin typeface="Arial"/>
        <a:ea typeface="+mn-ea"/>
        <a:cs typeface="+mn-cs"/>
      </a:defRPr>
    </a:lvl7pPr>
    <a:lvl8pPr marL="3200400" algn="l" defTabSz="914400">
      <a:defRPr>
        <a:solidFill>
          <a:schemeClr val="tx1"/>
        </a:solidFill>
        <a:latin typeface="Arial"/>
        <a:ea typeface="+mn-ea"/>
        <a:cs typeface="+mn-cs"/>
      </a:defRPr>
    </a:lvl8pPr>
    <a:lvl9pPr marL="3657600" algn="l" defTabSz="914400">
      <a:defRPr>
        <a:solidFill>
          <a:schemeClr val="tx1"/>
        </a:solidFill>
        <a:latin typeface="Arial"/>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Altpeter" initials="BA" lastIdx="1" clrIdx="0">
    <p:extLst>
      <p:ext uri="{19B8F6BF-5375-455C-9EA6-DF929625EA0E}">
        <p15:presenceInfo xmlns:p15="http://schemas.microsoft.com/office/powerpoint/2012/main" userId="a4f40885c40ff8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80FF"/>
    <a:srgbClr val="8CD4C8"/>
    <a:srgbClr val="1F77B4"/>
    <a:srgbClr val="FD8272"/>
    <a:srgbClr val="FDB462"/>
    <a:srgbClr val="FFC0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619" autoAdjust="0"/>
  </p:normalViewPr>
  <p:slideViewPr>
    <p:cSldViewPr snapToGrid="0">
      <p:cViewPr varScale="1">
        <p:scale>
          <a:sx n="109" d="100"/>
          <a:sy n="109" d="100"/>
        </p:scale>
        <p:origin x="147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hdr" sz="quarter"/>
          </p:nvPr>
        </p:nvSpPr>
        <p:spPr bwMode="auto">
          <a:xfrm>
            <a:off x="0"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de-DE"/>
          </a:p>
        </p:txBody>
      </p:sp>
      <p:sp>
        <p:nvSpPr>
          <p:cNvPr id="5" name="Rectangle 3"/>
          <p:cNvSpPr>
            <a:spLocks noGrp="1" noChangeArrowheads="1"/>
          </p:cNvSpPr>
          <p:nvPr>
            <p:ph type="dt" idx="1"/>
          </p:nvPr>
        </p:nvSpPr>
        <p:spPr bwMode="auto">
          <a:xfrm>
            <a:off x="4021138"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de-DE"/>
          </a:p>
        </p:txBody>
      </p:sp>
      <p:sp>
        <p:nvSpPr>
          <p:cNvPr id="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defRPr/>
            </a:pPr>
            <a:r>
              <a:rPr lang="de-DE"/>
              <a:t>Textmasterformate durch Klicken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Rectangle 6"/>
          <p:cNvSpPr>
            <a:spLocks noGrp="1" noChangeArrowheads="1"/>
          </p:cNvSpPr>
          <p:nvPr>
            <p:ph type="ftr" sz="quarter" idx="4"/>
          </p:nvPr>
        </p:nvSpPr>
        <p:spPr bwMode="auto">
          <a:xfrm>
            <a:off x="0"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de-DE"/>
          </a:p>
        </p:txBody>
      </p:sp>
      <p:sp>
        <p:nvSpPr>
          <p:cNvPr id="9" name="Rectangle 7"/>
          <p:cNvSpPr>
            <a:spLocks noGrp="1" noChangeArrowheads="1"/>
          </p:cNvSpPr>
          <p:nvPr>
            <p:ph type="sldNum" sz="quarter" idx="5"/>
          </p:nvPr>
        </p:nvSpPr>
        <p:spPr bwMode="auto">
          <a:xfrm>
            <a:off x="4021138"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E4AA6088-1FF0-4E53-845C-EFEDD1C948F8}" type="slidenum">
              <a:rPr lang="de-DE"/>
              <a:t>‹#›</a:t>
            </a:fld>
            <a:endParaRPr lang="de-DE"/>
          </a:p>
        </p:txBody>
      </p:sp>
    </p:spTree>
  </p:cSld>
  <p:clrMap bg1="lt1" tx1="dk1" bg2="lt2" tx2="dk2" accent1="accent1" accent2="accent2" accent3="accent3" accent4="accent4" accent5="accent5" accent6="accent6" hlink="hlink" folHlink="folHlink"/>
  <p:notesStyle>
    <a:lvl1pPr algn="l">
      <a:spcBef>
        <a:spcPts val="0"/>
      </a:spcBef>
      <a:spcAft>
        <a:spcPts val="0"/>
      </a:spcAft>
      <a:defRPr sz="1200">
        <a:solidFill>
          <a:schemeClr val="tx1"/>
        </a:solidFill>
        <a:latin typeface="Arial"/>
        <a:ea typeface="+mn-ea"/>
        <a:cs typeface="+mn-cs"/>
      </a:defRPr>
    </a:lvl1pPr>
    <a:lvl2pPr marL="457200" algn="l">
      <a:spcBef>
        <a:spcPts val="0"/>
      </a:spcBef>
      <a:spcAft>
        <a:spcPts val="0"/>
      </a:spcAft>
      <a:defRPr sz="1200">
        <a:solidFill>
          <a:schemeClr val="tx1"/>
        </a:solidFill>
        <a:latin typeface="Arial"/>
        <a:ea typeface="+mn-ea"/>
        <a:cs typeface="+mn-cs"/>
      </a:defRPr>
    </a:lvl2pPr>
    <a:lvl3pPr marL="914400" algn="l">
      <a:spcBef>
        <a:spcPts val="0"/>
      </a:spcBef>
      <a:spcAft>
        <a:spcPts val="0"/>
      </a:spcAft>
      <a:defRPr sz="1200">
        <a:solidFill>
          <a:schemeClr val="tx1"/>
        </a:solidFill>
        <a:latin typeface="Arial"/>
        <a:ea typeface="+mn-ea"/>
        <a:cs typeface="+mn-cs"/>
      </a:defRPr>
    </a:lvl3pPr>
    <a:lvl4pPr marL="1371600" algn="l">
      <a:spcBef>
        <a:spcPts val="0"/>
      </a:spcBef>
      <a:spcAft>
        <a:spcPts val="0"/>
      </a:spcAft>
      <a:defRPr sz="1200">
        <a:solidFill>
          <a:schemeClr val="tx1"/>
        </a:solidFill>
        <a:latin typeface="Arial"/>
        <a:ea typeface="+mn-ea"/>
        <a:cs typeface="+mn-cs"/>
      </a:defRPr>
    </a:lvl4pPr>
    <a:lvl5pPr marL="1828800" algn="l">
      <a:spcBef>
        <a:spcPts val="0"/>
      </a:spcBef>
      <a:spcAft>
        <a:spcPts val="0"/>
      </a:spcAft>
      <a:defRPr sz="1200">
        <a:solidFill>
          <a:schemeClr val="tx1"/>
        </a:solidFill>
        <a:latin typeface="Arial"/>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42</a:t>
            </a:fld>
            <a:endParaRPr lang="de-DE"/>
          </a:p>
        </p:txBody>
      </p:sp>
    </p:spTree>
    <p:extLst>
      <p:ext uri="{BB962C8B-B14F-4D97-AF65-F5344CB8AC3E}">
        <p14:creationId xmlns:p14="http://schemas.microsoft.com/office/powerpoint/2010/main" val="390056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57</a:t>
            </a:fld>
            <a:endParaRPr lang="de-DE"/>
          </a:p>
        </p:txBody>
      </p:sp>
    </p:spTree>
    <p:extLst>
      <p:ext uri="{BB962C8B-B14F-4D97-AF65-F5344CB8AC3E}">
        <p14:creationId xmlns:p14="http://schemas.microsoft.com/office/powerpoint/2010/main" val="85361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59</a:t>
            </a:fld>
            <a:endParaRPr lang="de-DE"/>
          </a:p>
        </p:txBody>
      </p:sp>
    </p:spTree>
    <p:extLst>
      <p:ext uri="{BB962C8B-B14F-4D97-AF65-F5344CB8AC3E}">
        <p14:creationId xmlns:p14="http://schemas.microsoft.com/office/powerpoint/2010/main" val="1518430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61</a:t>
            </a:fld>
            <a:endParaRPr lang="de-DE"/>
          </a:p>
        </p:txBody>
      </p:sp>
    </p:spTree>
    <p:extLst>
      <p:ext uri="{BB962C8B-B14F-4D97-AF65-F5344CB8AC3E}">
        <p14:creationId xmlns:p14="http://schemas.microsoft.com/office/powerpoint/2010/main" val="4157817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70</a:t>
            </a:fld>
            <a:endParaRPr lang="de-DE"/>
          </a:p>
        </p:txBody>
      </p:sp>
    </p:spTree>
    <p:extLst>
      <p:ext uri="{BB962C8B-B14F-4D97-AF65-F5344CB8AC3E}">
        <p14:creationId xmlns:p14="http://schemas.microsoft.com/office/powerpoint/2010/main" val="1666699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71</a:t>
            </a:fld>
            <a:endParaRPr lang="de-DE"/>
          </a:p>
        </p:txBody>
      </p:sp>
    </p:spTree>
    <p:extLst>
      <p:ext uri="{BB962C8B-B14F-4D97-AF65-F5344CB8AC3E}">
        <p14:creationId xmlns:p14="http://schemas.microsoft.com/office/powerpoint/2010/main" val="1758561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E4AA6088-1FF0-4E53-845C-EFEDD1C948F8}" type="slidenum">
              <a:rPr lang="de-DE" smtClean="0"/>
              <a:t>84</a:t>
            </a:fld>
            <a:endParaRPr lang="de-DE"/>
          </a:p>
        </p:txBody>
      </p:sp>
    </p:spTree>
    <p:extLst>
      <p:ext uri="{BB962C8B-B14F-4D97-AF65-F5344CB8AC3E}">
        <p14:creationId xmlns:p14="http://schemas.microsoft.com/office/powerpoint/2010/main" val="4273057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sp>
        <p:nvSpPr>
          <p:cNvPr id="4" name="Rectangle 22"/>
          <p:cNvSpPr>
            <a:spLocks noChangeArrowheads="1"/>
          </p:cNvSpPr>
          <p:nvPr userDrawn="1"/>
        </p:nvSpPr>
        <p:spPr bwMode="auto">
          <a:xfrm>
            <a:off x="296864" y="1087041"/>
            <a:ext cx="8550275" cy="1990725"/>
          </a:xfrm>
          <a:prstGeom prst="rect">
            <a:avLst/>
          </a:prstGeom>
          <a:solidFill>
            <a:srgbClr val="EAEAEA"/>
          </a:solidFill>
          <a:ln w="9525">
            <a:noFill/>
            <a:miter lim="800000"/>
            <a:headEnd/>
            <a:tailEnd/>
          </a:ln>
        </p:spPr>
        <p:txBody>
          <a:bodyPr wrap="none" anchor="ctr"/>
          <a:lstStyle/>
          <a:p>
            <a:pPr algn="ctr">
              <a:defRPr/>
            </a:pPr>
            <a:r>
              <a:rPr lang="de-DE"/>
              <a:t>Platzhalter für Bild, Bild auf Titelfolie hinter das Logo einsetzen</a:t>
            </a:r>
            <a:endParaRPr/>
          </a:p>
        </p:txBody>
      </p:sp>
      <p:sp>
        <p:nvSpPr>
          <p:cNvPr id="5" name="Rectangle 17"/>
          <p:cNvSpPr>
            <a:spLocks noChangeArrowheads="1"/>
          </p:cNvSpPr>
          <p:nvPr userDrawn="1"/>
        </p:nvSpPr>
        <p:spPr bwMode="auto">
          <a:xfrm>
            <a:off x="287338" y="3077766"/>
            <a:ext cx="8583612" cy="1644253"/>
          </a:xfrm>
          <a:prstGeom prst="rect">
            <a:avLst/>
          </a:prstGeom>
          <a:solidFill>
            <a:srgbClr val="FFF0B2"/>
          </a:solidFill>
          <a:ln w="9525">
            <a:noFill/>
            <a:miter lim="800000"/>
            <a:headEnd/>
            <a:tailEnd/>
          </a:ln>
        </p:spPr>
        <p:txBody>
          <a:bodyPr wrap="none" anchor="ctr"/>
          <a:lstStyle/>
          <a:p>
            <a:pPr algn="ctr">
              <a:defRPr/>
            </a:pPr>
            <a:r>
              <a:rPr lang="de-DE"/>
              <a:t>   </a:t>
            </a:r>
            <a:endParaRPr/>
          </a:p>
        </p:txBody>
      </p:sp>
      <p:pic>
        <p:nvPicPr>
          <p:cNvPr id="6" name="Picture 16" descr="TU_Braunschweig_02"/>
          <p:cNvPicPr>
            <a:picLocks noChangeAspect="1" noChangeArrowheads="1"/>
          </p:cNvPicPr>
          <p:nvPr userDrawn="1"/>
        </p:nvPicPr>
        <p:blipFill>
          <a:blip r:embed="rId2"/>
          <a:srcRect t="376" b="24680"/>
          <a:stretch/>
        </p:blipFill>
        <p:spPr bwMode="auto">
          <a:xfrm>
            <a:off x="287339" y="1080000"/>
            <a:ext cx="8582400" cy="1998000"/>
          </a:xfrm>
          <a:prstGeom prst="rect">
            <a:avLst/>
          </a:prstGeom>
          <a:noFill/>
          <a:ln w="9525">
            <a:noFill/>
            <a:miter lim="800000"/>
            <a:headEnd/>
            <a:tailEnd/>
          </a:ln>
        </p:spPr>
      </p:pic>
      <p:sp>
        <p:nvSpPr>
          <p:cNvPr id="7" name="Rectangle 18"/>
          <p:cNvSpPr>
            <a:spLocks noChangeArrowheads="1"/>
          </p:cNvSpPr>
          <p:nvPr userDrawn="1"/>
        </p:nvSpPr>
        <p:spPr bwMode="auto">
          <a:xfrm>
            <a:off x="287338" y="4680000"/>
            <a:ext cx="8583612" cy="215503"/>
          </a:xfrm>
          <a:prstGeom prst="rect">
            <a:avLst/>
          </a:prstGeom>
          <a:solidFill>
            <a:srgbClr val="BE1E3C"/>
          </a:solidFill>
          <a:ln w="9525">
            <a:noFill/>
            <a:miter lim="800000"/>
            <a:headEnd/>
            <a:tailEnd/>
          </a:ln>
        </p:spPr>
        <p:txBody>
          <a:bodyPr wrap="none" anchor="ctr"/>
          <a:lstStyle/>
          <a:p>
            <a:pPr>
              <a:defRPr/>
            </a:pPr>
            <a:endParaRPr lang="de-DE"/>
          </a:p>
        </p:txBody>
      </p:sp>
      <p:sp>
        <p:nvSpPr>
          <p:cNvPr id="8" name="Rectangle 2"/>
          <p:cNvSpPr>
            <a:spLocks noGrp="1" noChangeArrowheads="1"/>
          </p:cNvSpPr>
          <p:nvPr>
            <p:ph type="ctrTitle" hasCustomPrompt="1"/>
          </p:nvPr>
        </p:nvSpPr>
        <p:spPr bwMode="auto">
          <a:xfrm>
            <a:off x="831850" y="3267075"/>
            <a:ext cx="7772400" cy="654844"/>
          </a:xfrm>
        </p:spPr>
        <p:txBody>
          <a:bodyPr/>
          <a:lstStyle>
            <a:lvl1pPr>
              <a:defRPr/>
            </a:lvl1pPr>
          </a:lstStyle>
          <a:p>
            <a:pPr>
              <a:defRPr/>
            </a:pPr>
            <a:r>
              <a:rPr lang="de-DE"/>
              <a:t>Titel der Präsentation</a:t>
            </a:r>
            <a:endParaRPr/>
          </a:p>
        </p:txBody>
      </p:sp>
      <p:sp>
        <p:nvSpPr>
          <p:cNvPr id="9" name="Rectangle 3"/>
          <p:cNvSpPr>
            <a:spLocks noGrp="1" noChangeArrowheads="1"/>
          </p:cNvSpPr>
          <p:nvPr>
            <p:ph type="subTitle" idx="1" hasCustomPrompt="1"/>
          </p:nvPr>
        </p:nvSpPr>
        <p:spPr bwMode="auto">
          <a:xfrm>
            <a:off x="830263" y="4124326"/>
            <a:ext cx="7747000" cy="250031"/>
          </a:xfrm>
        </p:spPr>
        <p:txBody>
          <a:bodyPr/>
          <a:lstStyle>
            <a:lvl1pPr>
              <a:defRPr/>
            </a:lvl1pPr>
          </a:lstStyle>
          <a:p>
            <a:pPr>
              <a:defRPr/>
            </a:pPr>
            <a:r>
              <a:rPr lang="de-DE"/>
              <a:t>Vorname, Nachname der Referentin/des Referenten, Datum</a:t>
            </a:r>
            <a:endParaRPr/>
          </a:p>
        </p:txBody>
      </p:sp>
      <p:pic>
        <p:nvPicPr>
          <p:cNvPr id="10" name="Picture 13" descr="TUBS_CO_150dpi"/>
          <p:cNvPicPr>
            <a:picLocks noChangeAspect="1" noChangeArrowheads="1"/>
          </p:cNvPicPr>
          <p:nvPr userDrawn="1"/>
        </p:nvPicPr>
        <p:blipFill>
          <a:blip r:embed="rId3"/>
          <a:stretch/>
        </p:blipFill>
        <p:spPr bwMode="auto">
          <a:xfrm>
            <a:off x="1" y="486000"/>
            <a:ext cx="2124001" cy="792000"/>
          </a:xfrm>
          <a:prstGeom prst="rect">
            <a:avLst/>
          </a:prstGeom>
          <a:noFill/>
          <a:ln>
            <a:noFill/>
          </a:ln>
        </p:spPr>
      </p:pic>
      <p:pic>
        <p:nvPicPr>
          <p:cNvPr id="11" name="Graphic 1"/>
          <p:cNvPicPr>
            <a:picLocks noChangeAspect="1"/>
          </p:cNvPicPr>
          <p:nvPr userDrawn="1"/>
        </p:nvPicPr>
        <p:blipFill>
          <a:blip r:embed="rId4"/>
          <a:stretch/>
        </p:blipFill>
        <p:spPr bwMode="auto">
          <a:xfrm>
            <a:off x="7020272" y="267494"/>
            <a:ext cx="1876889" cy="5047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Gliederung">
    <p:spTree>
      <p:nvGrpSpPr>
        <p:cNvPr id="1" name=""/>
        <p:cNvGrpSpPr/>
        <p:nvPr/>
      </p:nvGrpSpPr>
      <p:grpSpPr bwMode="auto">
        <a:xfrm>
          <a:off x="0" y="0"/>
          <a:ext cx="0" cy="0"/>
          <a:chOff x="0" y="0"/>
          <a:chExt cx="0" cy="0"/>
        </a:xfrm>
      </p:grpSpPr>
      <p:sp>
        <p:nvSpPr>
          <p:cNvPr id="4" name="Rectangle 6"/>
          <p:cNvSpPr>
            <a:spLocks noChangeArrowheads="1"/>
          </p:cNvSpPr>
          <p:nvPr userDrawn="1"/>
        </p:nvSpPr>
        <p:spPr bwMode="auto">
          <a:xfrm>
            <a:off x="0" y="1"/>
            <a:ext cx="9144000" cy="850106"/>
          </a:xfrm>
          <a:prstGeom prst="rect">
            <a:avLst/>
          </a:prstGeom>
          <a:solidFill>
            <a:schemeClr val="hlink"/>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lvl1pPr>
              <a:defRPr>
                <a:solidFill>
                  <a:schemeClr val="bg1"/>
                </a:solidFill>
              </a:defRPr>
            </a:lvl1pPr>
          </a:lstStyle>
          <a:p>
            <a:pPr>
              <a:defRPr/>
            </a:pPr>
            <a:r>
              <a:rPr lang="en-US"/>
              <a:t>Click to edit Master title style</a:t>
            </a:r>
            <a:endParaRPr lang="de-DE"/>
          </a:p>
        </p:txBody>
      </p:sp>
      <p:sp>
        <p:nvSpPr>
          <p:cNvPr id="6" name="Rectangle 3"/>
          <p:cNvSpPr>
            <a:spLocks noGrp="1" noChangeArrowheads="1"/>
          </p:cNvSpPr>
          <p:nvPr userDrawn="1">
            <p:ph type="body" idx="1"/>
          </p:nvPr>
        </p:nvSpPr>
        <p:spPr bwMode="gray">
          <a:xfrm>
            <a:off x="431799" y="1004888"/>
            <a:ext cx="8370888" cy="3467100"/>
          </a:xfrm>
          <a:prstGeom prst="rect">
            <a:avLst/>
          </a:prstGeom>
          <a:noFill/>
        </p:spPr>
        <p:txBody>
          <a:bodyPr/>
          <a:lstStyle/>
          <a:p>
            <a:pPr lvl="0">
              <a:buClr>
                <a:srgbClr val="C0C0C0"/>
              </a:buClr>
              <a:defRPr/>
            </a:pPr>
            <a:r>
              <a:rPr lang="en-US" sz="2000">
                <a:solidFill>
                  <a:srgbClr val="C0C0C0"/>
                </a:solidFill>
              </a:rPr>
              <a:t>Click to edit Master text styles</a:t>
            </a:r>
            <a:endParaRPr/>
          </a:p>
          <a:p>
            <a:pPr lvl="1">
              <a:buClr>
                <a:srgbClr val="C0C0C0"/>
              </a:buClr>
              <a:defRPr/>
            </a:pPr>
            <a:r>
              <a:rPr lang="en-US" sz="2000">
                <a:solidFill>
                  <a:srgbClr val="C0C0C0"/>
                </a:solidFill>
              </a:rPr>
              <a:t>Second level</a:t>
            </a:r>
            <a:endParaRPr/>
          </a:p>
          <a:p>
            <a:pPr lvl="2">
              <a:buClr>
                <a:srgbClr val="C0C0C0"/>
              </a:buClr>
              <a:defRPr/>
            </a:pPr>
            <a:r>
              <a:rPr lang="en-US" sz="2000">
                <a:solidFill>
                  <a:srgbClr val="C0C0C0"/>
                </a:solidFill>
              </a:rPr>
              <a:t>Third level</a:t>
            </a:r>
            <a:endParaRPr/>
          </a:p>
          <a:p>
            <a:pPr lvl="3">
              <a:buClr>
                <a:srgbClr val="C0C0C0"/>
              </a:buClr>
              <a:defRPr/>
            </a:pPr>
            <a:r>
              <a:rPr lang="en-US" sz="2000">
                <a:solidFill>
                  <a:srgbClr val="C0C0C0"/>
                </a:solidFill>
              </a:rPr>
              <a:t>Fourth level</a:t>
            </a:r>
            <a:endParaRPr/>
          </a:p>
          <a:p>
            <a:pPr lvl="4">
              <a:buClr>
                <a:srgbClr val="C0C0C0"/>
              </a:buClr>
              <a:defRPr/>
            </a:pPr>
            <a:r>
              <a:rPr lang="en-US" sz="2000">
                <a:solidFill>
                  <a:srgbClr val="C0C0C0"/>
                </a:solidFill>
              </a:rPr>
              <a:t>Fifth level</a:t>
            </a:r>
            <a:endParaRPr lang="de-DE" sz="2000">
              <a:solidFill>
                <a:srgbClr val="C0C0C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spect="1" noChangeArrowheads="1"/>
          </p:cNvPicPr>
          <p:nvPr userDrawn="1"/>
        </p:nvPicPr>
        <p:blipFill>
          <a:blip r:embed="rId3"/>
          <a:srcRect t="8953" b="17162"/>
          <a:stretch/>
        </p:blipFill>
        <p:spPr bwMode="auto">
          <a:xfrm>
            <a:off x="216000" y="288327"/>
            <a:ext cx="8712000" cy="226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rrowheads="1"/>
          </p:cNvPicPr>
          <p:nvPr userDrawn="1"/>
        </p:nvPicPr>
        <p:blipFill>
          <a:blip r:embed="rId3"/>
          <a:srcRect t="1553" b="24900"/>
          <a:stretch/>
        </p:blipFill>
        <p:spPr bwMode="auto">
          <a:xfrm>
            <a:off x="216000" y="288327"/>
            <a:ext cx="8712000" cy="2268000"/>
          </a:xfrm>
          <a:prstGeom prst="rect">
            <a:avLst/>
          </a:prstGeom>
          <a:solidFill>
            <a:srgbClr val="FFDC4D"/>
          </a:solid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1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2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6"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chart" preserve="1" userDrawn="1">
  <p:cSld name="Titel und Diagramm">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5"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3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4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7"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Nur Titel">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chart" preserve="1" userDrawn="1">
  <p:cSld name="1_Titel und Diagramm">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6"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Line 14"/>
          <p:cNvSpPr>
            <a:spLocks noChangeShapeType="1"/>
          </p:cNvSpPr>
          <p:nvPr/>
        </p:nvSpPr>
        <p:spPr bwMode="auto">
          <a:xfrm>
            <a:off x="0" y="4561200"/>
            <a:ext cx="9144000" cy="0"/>
          </a:xfrm>
          <a:prstGeom prst="line">
            <a:avLst/>
          </a:prstGeom>
          <a:noFill/>
          <a:ln w="9525">
            <a:solidFill>
              <a:srgbClr val="BE1E3C"/>
            </a:solidFill>
            <a:round/>
            <a:headEnd/>
            <a:tailEnd/>
          </a:ln>
        </p:spPr>
        <p:txBody>
          <a:bodyPr/>
          <a:lstStyle/>
          <a:p>
            <a:pPr>
              <a:defRPr/>
            </a:pPr>
            <a:endParaRPr lang="de-DE"/>
          </a:p>
        </p:txBody>
      </p:sp>
      <p:sp>
        <p:nvSpPr>
          <p:cNvPr id="5" name="Rectangle 2"/>
          <p:cNvSpPr>
            <a:spLocks noGrp="1" noChangeArrowheads="1"/>
          </p:cNvSpPr>
          <p:nvPr>
            <p:ph type="title"/>
          </p:nvPr>
        </p:nvSpPr>
        <p:spPr bwMode="auto">
          <a:xfrm>
            <a:off x="431799" y="83343"/>
            <a:ext cx="8375650" cy="53101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defRPr/>
            </a:pPr>
            <a:r>
              <a:rPr lang="de-DE"/>
              <a:t>Mastertitelformat bearbeiten</a:t>
            </a:r>
            <a:endParaRPr/>
          </a:p>
        </p:txBody>
      </p:sp>
      <p:sp>
        <p:nvSpPr>
          <p:cNvPr id="6" name="Rectangle 3"/>
          <p:cNvSpPr>
            <a:spLocks noGrp="1" noChangeArrowheads="1"/>
          </p:cNvSpPr>
          <p:nvPr>
            <p:ph type="body" idx="1"/>
          </p:nvPr>
        </p:nvSpPr>
        <p:spPr bwMode="auto">
          <a:xfrm>
            <a:off x="431799" y="900000"/>
            <a:ext cx="8375650" cy="345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pic>
        <p:nvPicPr>
          <p:cNvPr id="7" name="Picture 20" descr="TUBS_CO_70vH_150dpi"/>
          <p:cNvPicPr>
            <a:picLocks noChangeAspect="1" noChangeArrowheads="1"/>
          </p:cNvPicPr>
          <p:nvPr/>
        </p:nvPicPr>
        <p:blipFill>
          <a:blip r:embed="rId16"/>
          <a:stretch/>
        </p:blipFill>
        <p:spPr bwMode="auto">
          <a:xfrm>
            <a:off x="1" y="4436273"/>
            <a:ext cx="1356890" cy="502378"/>
          </a:xfrm>
          <a:prstGeom prst="rect">
            <a:avLst/>
          </a:prstGeom>
          <a:noFill/>
          <a:ln w="9525">
            <a:noFill/>
            <a:miter lim="800000"/>
            <a:headEnd/>
            <a:tailEnd/>
          </a:ln>
        </p:spPr>
      </p:pic>
      <p:sp>
        <p:nvSpPr>
          <p:cNvPr id="8" name="Textfeld 7"/>
          <p:cNvSpPr>
            <a:spLocks/>
          </p:cNvSpPr>
          <p:nvPr/>
        </p:nvSpPr>
        <p:spPr bwMode="auto">
          <a:xfrm>
            <a:off x="1421650" y="4605338"/>
            <a:ext cx="5596370" cy="246221"/>
          </a:xfrm>
          <a:prstGeom prst="rect">
            <a:avLst/>
          </a:prstGeom>
          <a:noFill/>
        </p:spPr>
        <p:txBody>
          <a:bodyPr wrap="square" lIns="0" tIns="0" rIns="0" bIns="0" rtlCol="0">
            <a:spAutoFit/>
          </a:bodyPr>
          <a:lstStyle/>
          <a:p>
            <a:pPr marL="0" marR="0" indent="0" algn="l" defTabSz="914400">
              <a:lnSpc>
                <a:spcPct val="100000"/>
              </a:lnSpc>
              <a:spcBef>
                <a:spcPts val="0"/>
              </a:spcBef>
              <a:spcAft>
                <a:spcPts val="0"/>
              </a:spcAft>
              <a:buClrTx/>
              <a:buSzTx/>
              <a:buFontTx/>
              <a:buNone/>
              <a:defRPr/>
            </a:pPr>
            <a:r>
              <a:rPr lang="de-DE" sz="800" dirty="0"/>
              <a:t>2021-08-03 | Benjamin Altpeter | </a:t>
            </a:r>
            <a:r>
              <a:rPr lang="en-GB" sz="800" dirty="0"/>
              <a:t>Automated analysis of “zero-touch” privacy violations under iOS | CC by 4.0</a:t>
            </a:r>
            <a:r>
              <a:rPr lang="de-DE" sz="800" dirty="0"/>
              <a:t> | Page </a:t>
            </a:r>
            <a:fld id="{54091A06-E49E-4F45-A4ED-27B9A60B04AE}" type="slidenum">
              <a:rPr lang="de-DE" sz="800"/>
              <a:t>‹#›</a:t>
            </a:fld>
            <a:endParaRPr lang="de-DE" sz="800" dirty="0"/>
          </a:p>
          <a:p>
            <a:pPr>
              <a:defRPr/>
            </a:pPr>
            <a:endParaRPr lang="de-DE" sz="800" dirty="0"/>
          </a:p>
        </p:txBody>
      </p:sp>
      <p:pic>
        <p:nvPicPr>
          <p:cNvPr id="9" name="Graphic 2"/>
          <p:cNvPicPr>
            <a:picLocks noChangeAspect="1"/>
          </p:cNvPicPr>
          <p:nvPr userDrawn="1"/>
        </p:nvPicPr>
        <p:blipFill>
          <a:blip r:embed="rId17"/>
          <a:stretch/>
        </p:blipFill>
        <p:spPr bwMode="auto">
          <a:xfrm>
            <a:off x="7502400" y="4644000"/>
            <a:ext cx="1368152" cy="36790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a:spcBef>
          <a:spcPts val="0"/>
        </a:spcBef>
        <a:spcAft>
          <a:spcPts val="0"/>
        </a:spcAft>
        <a:defRPr sz="2200" b="1">
          <a:solidFill>
            <a:schemeClr val="tx1"/>
          </a:solidFill>
          <a:latin typeface="+mj-lt"/>
          <a:ea typeface="+mj-ea"/>
          <a:cs typeface="+mj-cs"/>
        </a:defRPr>
      </a:lvl1pPr>
      <a:lvl2pPr algn="l">
        <a:spcBef>
          <a:spcPts val="0"/>
        </a:spcBef>
        <a:spcAft>
          <a:spcPts val="0"/>
        </a:spcAft>
        <a:defRPr sz="2200" b="1">
          <a:solidFill>
            <a:schemeClr val="tx1"/>
          </a:solidFill>
          <a:latin typeface="Arial"/>
        </a:defRPr>
      </a:lvl2pPr>
      <a:lvl3pPr algn="l">
        <a:spcBef>
          <a:spcPts val="0"/>
        </a:spcBef>
        <a:spcAft>
          <a:spcPts val="0"/>
        </a:spcAft>
        <a:defRPr sz="2200" b="1">
          <a:solidFill>
            <a:schemeClr val="tx1"/>
          </a:solidFill>
          <a:latin typeface="Arial"/>
        </a:defRPr>
      </a:lvl3pPr>
      <a:lvl4pPr algn="l">
        <a:spcBef>
          <a:spcPts val="0"/>
        </a:spcBef>
        <a:spcAft>
          <a:spcPts val="0"/>
        </a:spcAft>
        <a:defRPr sz="2200" b="1">
          <a:solidFill>
            <a:schemeClr val="tx1"/>
          </a:solidFill>
          <a:latin typeface="Arial"/>
        </a:defRPr>
      </a:lvl4pPr>
      <a:lvl5pPr algn="l">
        <a:spcBef>
          <a:spcPts val="0"/>
        </a:spcBef>
        <a:spcAft>
          <a:spcPts val="0"/>
        </a:spcAft>
        <a:defRPr sz="2200" b="1">
          <a:solidFill>
            <a:schemeClr val="tx1"/>
          </a:solidFill>
          <a:latin typeface="Arial"/>
        </a:defRPr>
      </a:lvl5pPr>
      <a:lvl6pPr marL="457200" algn="l">
        <a:spcBef>
          <a:spcPts val="0"/>
        </a:spcBef>
        <a:spcAft>
          <a:spcPts val="0"/>
        </a:spcAft>
        <a:defRPr sz="2200" b="1">
          <a:solidFill>
            <a:schemeClr val="tx1"/>
          </a:solidFill>
          <a:latin typeface="Arial"/>
        </a:defRPr>
      </a:lvl6pPr>
      <a:lvl7pPr marL="914400" algn="l">
        <a:spcBef>
          <a:spcPts val="0"/>
        </a:spcBef>
        <a:spcAft>
          <a:spcPts val="0"/>
        </a:spcAft>
        <a:defRPr sz="2200" b="1">
          <a:solidFill>
            <a:schemeClr val="tx1"/>
          </a:solidFill>
          <a:latin typeface="Arial"/>
        </a:defRPr>
      </a:lvl7pPr>
      <a:lvl8pPr marL="1371600" algn="l">
        <a:spcBef>
          <a:spcPts val="0"/>
        </a:spcBef>
        <a:spcAft>
          <a:spcPts val="0"/>
        </a:spcAft>
        <a:defRPr sz="2200" b="1">
          <a:solidFill>
            <a:schemeClr val="tx1"/>
          </a:solidFill>
          <a:latin typeface="Arial"/>
        </a:defRPr>
      </a:lvl8pPr>
      <a:lvl9pPr marL="1828800" algn="l">
        <a:spcBef>
          <a:spcPts val="0"/>
        </a:spcBef>
        <a:spcAft>
          <a:spcPts val="0"/>
        </a:spcAft>
        <a:defRPr sz="2200" b="1">
          <a:solidFill>
            <a:schemeClr val="tx1"/>
          </a:solidFill>
          <a:latin typeface="Arial"/>
        </a:defRPr>
      </a:lvl9pPr>
    </p:titleStyle>
    <p:body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rellium.com/security-research"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pp.corellium.com/"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pp.corellium.com/"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pp.corellium.com/"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pp.corellium.com/"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upport.corellium.com/hc/en-us/articles/360051662354-App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heckra.in/"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ww.andyibanez.com/posts/intercepting-network-mitmproxy/#physical-ios-devices"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abla-c0d3/ssl-kill-switch2"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kemin-dayo/AppSync"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ss.itunes.apple.com/en-u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osxdaily.com/2011/12/15/where-ios-apps-stored-locally-in-mac-os-x-and-windows/"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upport.apple.com/en-gb/HT208079"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eb.archive.org/web/20210527200153if_/https:/www.reddit.com/r/ITunes/comments/g01qqh/itunes_12653_working_with_ios_13/"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apple.com/macos/iphone-and-ipad-apps/"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bbs.pediy.com/thread-156752.htm"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habr.com/ru/post/149207/"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www.zhihu.com/column/p/29278195"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ymsky.net/views/64756.s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imazing.com/ios-app-management"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ppetize.io/"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ibimobiledevice.or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ydia.saurik.com/package/libactivator/"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runthatapp.com/demo/"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objective-see.com/blog/blog_0x4C.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appetize.io/core-features/uploading-app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lucaIz-ldx/ForceReset/blob/de004718c1ebde9a80dc686040853089ceea20a0/Tweak.x#L151-L155"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frida.re/"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upload.runthatapp.com/upload.htm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diercks-digital-recht.de/2021/01/die-rechtslage-im-transatlantischen-datenverkehr-teil-1-von-4-wie-ordnet-die-us-regierung-das-schrems-ii-urteil-des-eugh-ein/" TargetMode="External"/><Relationship Id="rId2" Type="http://schemas.openxmlformats.org/officeDocument/2006/relationships/hyperlink" Target="http://curia.europa.eu/juris/document/document.jsf?text=&amp;docid=228677&amp;pageIndex=0&amp;doclang=en" TargetMode="External"/><Relationship Id="rId1" Type="http://schemas.openxmlformats.org/officeDocument/2006/relationships/slideLayout" Target="../slideLayouts/slideLayout2.xml"/><Relationship Id="rId5" Type="http://schemas.openxmlformats.org/officeDocument/2006/relationships/hyperlink" Target="https://noyb.eu/en/next-steps-users-faqs" TargetMode="External"/><Relationship Id="rId4" Type="http://schemas.openxmlformats.org/officeDocument/2006/relationships/hyperlink" Target="https://diercks-digital-recht.de/2021/02/rechtslage-im-transatlantischen-datenverkehr-teil-2-von-5-loesungen-der-aufsichtsbehoerden-aus-dem-elfenbeintur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s://play.google.com/store/apps/details?id=com.indeed.android.jobsearch" TargetMode="External"/><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hyperlink" Target="https://www.ldi.nrw.de/mainmenu_Datenschutz/submenu_Technik/Inhalt/TechnikundOrganisation/Inhalt/Zur-Anwendbarkeit-des-TMG-fuer-nicht-oeffentliche-Stellen-ab-dem-25_-Mai-2018/Positionsbestimmung-TMG.pdf"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kidoz.net/"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heregister.com/2021/01/04/corellium_ios_rulin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Untertitel 7"/>
          <p:cNvSpPr>
            <a:spLocks noGrp="1"/>
          </p:cNvSpPr>
          <p:nvPr>
            <p:ph type="subTitle" idx="1"/>
          </p:nvPr>
        </p:nvSpPr>
        <p:spPr bwMode="auto"/>
        <p:txBody>
          <a:bodyPr/>
          <a:lstStyle/>
          <a:p>
            <a:pPr>
              <a:defRPr/>
            </a:pPr>
            <a:r>
              <a:rPr lang="en-GB" noProof="0" dirty="0"/>
              <a:t>Benjamin Altpeter, 2021-08-03</a:t>
            </a:r>
          </a:p>
        </p:txBody>
      </p:sp>
      <p:sp>
        <p:nvSpPr>
          <p:cNvPr id="5" name="Titel 8"/>
          <p:cNvSpPr>
            <a:spLocks noGrp="1"/>
          </p:cNvSpPr>
          <p:nvPr>
            <p:ph type="ctrTitle"/>
          </p:nvPr>
        </p:nvSpPr>
        <p:spPr bwMode="auto"/>
        <p:txBody>
          <a:bodyPr/>
          <a:lstStyle/>
          <a:p>
            <a:pPr>
              <a:defRPr/>
            </a:pPr>
            <a:r>
              <a:rPr lang="en-GB" noProof="0" dirty="0"/>
              <a:t>iOS watching you: </a:t>
            </a:r>
            <a:r>
              <a:rPr lang="en-GB" dirty="0"/>
              <a:t>Automated analysis of “zero-touch” privacy violations under iOS</a:t>
            </a:r>
            <a:endParaRPr lang="en-GB" b="0" i="1"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What about </a:t>
            </a:r>
            <a:r>
              <a:rPr lang="en-GB" dirty="0" err="1"/>
              <a:t>Corellium</a:t>
            </a:r>
            <a:r>
              <a:rPr lang="en-GB" dirty="0"/>
              <a: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5" y="864401"/>
            <a:ext cx="5984850" cy="3264463"/>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https://corellium.com/security-research</a:t>
            </a:r>
            <a:endParaRPr lang="en-GB" sz="800" dirty="0"/>
          </a:p>
        </p:txBody>
      </p:sp>
    </p:spTree>
    <p:extLst>
      <p:ext uri="{BB962C8B-B14F-4D97-AF65-F5344CB8AC3E}">
        <p14:creationId xmlns:p14="http://schemas.microsoft.com/office/powerpoint/2010/main" val="297655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5" y="878800"/>
            <a:ext cx="5984850" cy="323566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1916723"/>
            <a:ext cx="7015619" cy="2629275"/>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Tree>
    <p:extLst>
      <p:ext uri="{BB962C8B-B14F-4D97-AF65-F5344CB8AC3E}">
        <p14:creationId xmlns:p14="http://schemas.microsoft.com/office/powerpoint/2010/main" val="2538351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36608" y="720143"/>
            <a:ext cx="7566030" cy="3526872"/>
          </a:xfrm>
        </p:spPr>
      </p:pic>
      <p:sp>
        <p:nvSpPr>
          <p:cNvPr id="6" name="Freeform: Shape 5">
            <a:extLst>
              <a:ext uri="{FF2B5EF4-FFF2-40B4-BE49-F238E27FC236}">
                <a16:creationId xmlns:a16="http://schemas.microsoft.com/office/drawing/2014/main" id="{1194B571-A36B-4362-9EBF-0C15FDACF377}"/>
              </a:ext>
            </a:extLst>
          </p:cNvPr>
          <p:cNvSpPr/>
          <p:nvPr/>
        </p:nvSpPr>
        <p:spPr bwMode="auto">
          <a:xfrm>
            <a:off x="431799" y="2449109"/>
            <a:ext cx="8290170"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https://app.corellium.com/</a:t>
            </a:r>
            <a:endParaRPr lang="en-GB" sz="800" dirty="0"/>
          </a:p>
        </p:txBody>
      </p:sp>
    </p:spTree>
    <p:extLst>
      <p:ext uri="{BB962C8B-B14F-4D97-AF65-F5344CB8AC3E}">
        <p14:creationId xmlns:p14="http://schemas.microsoft.com/office/powerpoint/2010/main" val="3317272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36609" y="720143"/>
            <a:ext cx="7566027" cy="3526872"/>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697621" y="2449109"/>
            <a:ext cx="7844004"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https://app.corellium.com/</a:t>
            </a:r>
            <a:endParaRPr lang="en-GB" sz="800" dirty="0"/>
          </a:p>
        </p:txBody>
      </p:sp>
    </p:spTree>
    <p:extLst>
      <p:ext uri="{BB962C8B-B14F-4D97-AF65-F5344CB8AC3E}">
        <p14:creationId xmlns:p14="http://schemas.microsoft.com/office/powerpoint/2010/main" val="2416989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36609" y="720143"/>
            <a:ext cx="7566027" cy="3526871"/>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697621" y="2571749"/>
            <a:ext cx="7844004" cy="1851607"/>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https://app.corellium.com/</a:t>
            </a:r>
            <a:endParaRPr lang="en-GB" sz="800" dirty="0"/>
          </a:p>
        </p:txBody>
      </p:sp>
    </p:spTree>
    <p:extLst>
      <p:ext uri="{BB962C8B-B14F-4D97-AF65-F5344CB8AC3E}">
        <p14:creationId xmlns:p14="http://schemas.microsoft.com/office/powerpoint/2010/main" val="2140572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I’m in!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40832" y="720143"/>
            <a:ext cx="7557580" cy="3526871"/>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697621" y="2571749"/>
            <a:ext cx="7844004" cy="1851607"/>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https://app.corellium.com/</a:t>
            </a:r>
            <a:endParaRPr lang="en-GB" sz="800" dirty="0"/>
          </a:p>
        </p:txBody>
      </p:sp>
    </p:spTree>
    <p:extLst>
      <p:ext uri="{BB962C8B-B14F-4D97-AF65-F5344CB8AC3E}">
        <p14:creationId xmlns:p14="http://schemas.microsoft.com/office/powerpoint/2010/main" val="314906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Another dead end</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5" y="864573"/>
            <a:ext cx="5984850" cy="326411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https://support.corellium.com/hc/en-us/articles/360051662354-Apps</a:t>
            </a:r>
            <a:endParaRPr lang="en-GB" sz="800" dirty="0"/>
          </a:p>
        </p:txBody>
      </p:sp>
      <p:sp>
        <p:nvSpPr>
          <p:cNvPr id="6" name="Rectangle 5">
            <a:extLst>
              <a:ext uri="{FF2B5EF4-FFF2-40B4-BE49-F238E27FC236}">
                <a16:creationId xmlns:a16="http://schemas.microsoft.com/office/drawing/2014/main" id="{56B4D759-41F0-40A4-A5C6-A564F4F249B8}"/>
              </a:ext>
            </a:extLst>
          </p:cNvPr>
          <p:cNvSpPr/>
          <p:nvPr/>
        </p:nvSpPr>
        <p:spPr bwMode="auto">
          <a:xfrm>
            <a:off x="2787512" y="2265333"/>
            <a:ext cx="4105657" cy="14376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172060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Let’s make the device usable</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51636" y="900113"/>
            <a:ext cx="6335976" cy="3455987"/>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3253156"/>
            <a:ext cx="7015619" cy="124888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58000">
                <a:srgbClr val="FFFFFF">
                  <a:alpha val="0"/>
                </a:srgbClr>
              </a:gs>
              <a:gs pos="80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dirty="0"/>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https://checkra.in/</a:t>
            </a:r>
            <a:endParaRPr lang="en-GB" sz="800" dirty="0"/>
          </a:p>
        </p:txBody>
      </p:sp>
    </p:spTree>
    <p:extLst>
      <p:ext uri="{BB962C8B-B14F-4D97-AF65-F5344CB8AC3E}">
        <p14:creationId xmlns:p14="http://schemas.microsoft.com/office/powerpoint/2010/main" val="309035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Surprisingly easy…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51637" y="904141"/>
            <a:ext cx="6335976" cy="3447931"/>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3174022"/>
            <a:ext cx="7015619" cy="1371975"/>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https://www.andyibanez.com/posts/intercepting-network-mitmproxy/#physical-ios-devices</a:t>
            </a:r>
            <a:endParaRPr lang="en-GB" sz="800" dirty="0"/>
          </a:p>
        </p:txBody>
      </p:sp>
    </p:spTree>
    <p:extLst>
      <p:ext uri="{BB962C8B-B14F-4D97-AF65-F5344CB8AC3E}">
        <p14:creationId xmlns:p14="http://schemas.microsoft.com/office/powerpoint/2010/main" val="1628099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Surprisingly easy…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51637" y="958518"/>
            <a:ext cx="6335976" cy="3339176"/>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https://github.com/nabla-c0d3/ssl-kill-switch2</a:t>
            </a:r>
            <a:endParaRPr lang="en-GB" sz="800" dirty="0"/>
          </a:p>
        </p:txBody>
      </p:sp>
    </p:spTree>
    <p:extLst>
      <p:ext uri="{BB962C8B-B14F-4D97-AF65-F5344CB8AC3E}">
        <p14:creationId xmlns:p14="http://schemas.microsoft.com/office/powerpoint/2010/main" val="1062258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0980-1547-4CA5-8463-995BCDC86C81}"/>
              </a:ext>
            </a:extLst>
          </p:cNvPr>
          <p:cNvSpPr>
            <a:spLocks noGrp="1"/>
          </p:cNvSpPr>
          <p:nvPr>
            <p:ph type="title"/>
          </p:nvPr>
        </p:nvSpPr>
        <p:spPr/>
        <p:txBody>
          <a:bodyPr/>
          <a:lstStyle/>
          <a:p>
            <a:r>
              <a:rPr lang="en-GB" dirty="0"/>
              <a:t>Quick recap</a:t>
            </a:r>
          </a:p>
        </p:txBody>
      </p:sp>
      <p:sp>
        <p:nvSpPr>
          <p:cNvPr id="3" name="Content Placeholder 2">
            <a:extLst>
              <a:ext uri="{FF2B5EF4-FFF2-40B4-BE49-F238E27FC236}">
                <a16:creationId xmlns:a16="http://schemas.microsoft.com/office/drawing/2014/main" id="{F2E47670-41DE-444C-A7B7-B9A17E6506F0}"/>
              </a:ext>
            </a:extLst>
          </p:cNvPr>
          <p:cNvSpPr>
            <a:spLocks noGrp="1"/>
          </p:cNvSpPr>
          <p:nvPr>
            <p:ph idx="1"/>
          </p:nvPr>
        </p:nvSpPr>
        <p:spPr/>
        <p:txBody>
          <a:bodyPr/>
          <a:lstStyle/>
          <a:p>
            <a:r>
              <a:rPr lang="en-GB" dirty="0"/>
              <a:t>TODO</a:t>
            </a:r>
          </a:p>
        </p:txBody>
      </p:sp>
    </p:spTree>
    <p:extLst>
      <p:ext uri="{BB962C8B-B14F-4D97-AF65-F5344CB8AC3E}">
        <p14:creationId xmlns:p14="http://schemas.microsoft.com/office/powerpoint/2010/main" val="61180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AA94F-C666-480C-9D27-C1E71C91A1C8}"/>
              </a:ext>
            </a:extLst>
          </p:cNvPr>
          <p:cNvSpPr>
            <a:spLocks noGrp="1"/>
          </p:cNvSpPr>
          <p:nvPr>
            <p:ph type="title"/>
          </p:nvPr>
        </p:nvSpPr>
        <p:spPr/>
        <p:txBody>
          <a:bodyPr/>
          <a:lstStyle/>
          <a:p>
            <a:r>
              <a:rPr lang="en-GB" dirty="0"/>
              <a:t>Obtaining apps</a:t>
            </a:r>
          </a:p>
        </p:txBody>
      </p:sp>
      <p:sp>
        <p:nvSpPr>
          <p:cNvPr id="3" name="Content Placeholder 2">
            <a:extLst>
              <a:ext uri="{FF2B5EF4-FFF2-40B4-BE49-F238E27FC236}">
                <a16:creationId xmlns:a16="http://schemas.microsoft.com/office/drawing/2014/main" id="{E2C63AE6-3E17-45E5-9138-AD1156ED2E91}"/>
              </a:ext>
            </a:extLst>
          </p:cNvPr>
          <p:cNvSpPr>
            <a:spLocks noGrp="1"/>
          </p:cNvSpPr>
          <p:nvPr>
            <p:ph idx="1"/>
          </p:nvPr>
        </p:nvSpPr>
        <p:spPr/>
        <p:txBody>
          <a:bodyPr/>
          <a:lstStyle/>
          <a:p>
            <a:r>
              <a:rPr lang="en-GB" sz="1200" b="1" dirty="0">
                <a:solidFill>
                  <a:srgbClr val="204A87"/>
                </a:solidFill>
                <a:latin typeface="Courier"/>
              </a:rPr>
              <a:t>&lt;?xml</a:t>
            </a:r>
            <a:r>
              <a:rPr lang="en-GB" sz="1200" dirty="0">
                <a:latin typeface="Courier"/>
              </a:rPr>
              <a:t> version="1.0" encoding="UTF-8"</a:t>
            </a:r>
            <a:r>
              <a:rPr lang="en-GB" sz="1200" b="1" dirty="0">
                <a:solidFill>
                  <a:srgbClr val="204A87"/>
                </a:solidFill>
                <a:latin typeface="Courier"/>
              </a:rPr>
              <a:t>?&gt;</a:t>
            </a:r>
            <a:br>
              <a:rPr lang="en-GB" sz="1200" dirty="0"/>
            </a:br>
            <a:r>
              <a:rPr lang="en-GB" sz="1200" dirty="0">
                <a:solidFill>
                  <a:srgbClr val="204A87"/>
                </a:solidFill>
                <a:latin typeface="Courier"/>
              </a:rPr>
              <a:t>&lt;!DOCTYPE </a:t>
            </a:r>
            <a:r>
              <a:rPr lang="en-GB" sz="1200" dirty="0" err="1">
                <a:latin typeface="Courier"/>
              </a:rPr>
              <a:t>plist</a:t>
            </a:r>
            <a:r>
              <a:rPr lang="en-GB" sz="1200" dirty="0">
                <a:latin typeface="Courier"/>
              </a:rPr>
              <a:t> PUBLIC "-//Apple//DTD PLIST 1.0//EN"</a:t>
            </a:r>
          </a:p>
          <a:p>
            <a:r>
              <a:rPr lang="en-GB" sz="1200" dirty="0">
                <a:latin typeface="Courier"/>
              </a:rPr>
              <a:t>    "http://www.apple.com/DTDs/PropertyList-1.0.dtd"</a:t>
            </a:r>
            <a:r>
              <a:rPr lang="en-GB" sz="1200" dirty="0">
                <a:solidFill>
                  <a:srgbClr val="204A87"/>
                </a:solidFill>
                <a:latin typeface="Courier"/>
              </a:rPr>
              <a:t>&gt;</a:t>
            </a:r>
            <a:br>
              <a:rPr lang="en-GB" sz="1200" dirty="0"/>
            </a:br>
            <a:r>
              <a:rPr lang="en-GB" sz="1200" b="1" dirty="0">
                <a:solidFill>
                  <a:srgbClr val="204A87"/>
                </a:solidFill>
                <a:latin typeface="Courier"/>
              </a:rPr>
              <a:t>&lt;</a:t>
            </a:r>
            <a:r>
              <a:rPr lang="en-GB" sz="1200" b="1" dirty="0" err="1">
                <a:solidFill>
                  <a:srgbClr val="204A87"/>
                </a:solidFill>
                <a:latin typeface="Courier"/>
              </a:rPr>
              <a:t>plist</a:t>
            </a:r>
            <a:r>
              <a:rPr lang="en-GB" sz="1200" dirty="0">
                <a:solidFill>
                  <a:srgbClr val="8F5902"/>
                </a:solidFill>
                <a:latin typeface="Courier"/>
              </a:rPr>
              <a:t> version=</a:t>
            </a:r>
            <a:r>
              <a:rPr lang="en-GB" sz="1200" dirty="0">
                <a:solidFill>
                  <a:srgbClr val="4E9A06"/>
                </a:solidFill>
                <a:latin typeface="Courier"/>
              </a:rPr>
              <a:t>"1.0"</a:t>
            </a:r>
            <a:r>
              <a:rPr lang="en-GB" sz="1200" b="1" dirty="0">
                <a:solidFill>
                  <a:srgbClr val="204A87"/>
                </a:solidFill>
                <a:latin typeface="Courier"/>
              </a:rPr>
              <a:t>&gt;</a:t>
            </a:r>
            <a:br>
              <a:rPr lang="en-GB" sz="1200" dirty="0"/>
            </a:br>
            <a:r>
              <a:rPr lang="en-GB" sz="1200" b="1" dirty="0">
                <a:solidFill>
                  <a:srgbClr val="204A87"/>
                </a:solidFill>
                <a:latin typeface="Courier"/>
              </a:rPr>
              <a:t>&lt;</a:t>
            </a:r>
            <a:r>
              <a:rPr lang="en-GB" sz="1200" b="1" dirty="0" err="1">
                <a:solidFill>
                  <a:srgbClr val="204A87"/>
                </a:solidFill>
                <a:latin typeface="Courier"/>
              </a:rPr>
              <a:t>dict</a:t>
            </a:r>
            <a:r>
              <a:rPr lang="en-GB" sz="1200" b="1" dirty="0">
                <a:solidFill>
                  <a:srgbClr val="204A87"/>
                </a:solidFill>
                <a:latin typeface="Courier"/>
              </a:rPr>
              <a:t>&gt;</a:t>
            </a:r>
            <a:br>
              <a:rPr lang="en-GB" sz="1200" dirty="0"/>
            </a:br>
            <a:r>
              <a:rPr lang="en-GB" sz="1200" dirty="0">
                <a:latin typeface="Courier"/>
              </a:rPr>
              <a:t>    </a:t>
            </a:r>
            <a:r>
              <a:rPr lang="en-GB" sz="1200" i="1" dirty="0">
                <a:solidFill>
                  <a:srgbClr val="8F5902"/>
                </a:solidFill>
                <a:latin typeface="Courier"/>
              </a:rPr>
              <a:t>&lt;!-- […] --&gt;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artistName</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&lt;string&gt;</a:t>
            </a:r>
            <a:r>
              <a:rPr lang="en-GB" sz="1200" dirty="0">
                <a:latin typeface="Courier"/>
              </a:rPr>
              <a:t>AMZN Mobile LLC</a:t>
            </a:r>
            <a:r>
              <a:rPr lang="en-GB" sz="1200" b="1" dirty="0">
                <a:solidFill>
                  <a:srgbClr val="204A87"/>
                </a:solidFill>
                <a:latin typeface="Courier"/>
              </a:rPr>
              <a:t>&lt;/string&gt;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bundleDisplayName</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&lt;string&gt;</a:t>
            </a:r>
            <a:r>
              <a:rPr lang="en-GB" sz="1200" dirty="0">
                <a:latin typeface="Courier"/>
              </a:rPr>
              <a:t>Amazon Alexa</a:t>
            </a:r>
            <a:r>
              <a:rPr lang="en-GB" sz="1200" b="1" dirty="0">
                <a:solidFill>
                  <a:srgbClr val="204A87"/>
                </a:solidFill>
                <a:latin typeface="Courier"/>
              </a:rPr>
              <a:t>&lt;/string&gt;</a:t>
            </a:r>
            <a:br>
              <a:rPr lang="en-GB" sz="1200" dirty="0"/>
            </a:br>
            <a:r>
              <a:rPr lang="en-GB" sz="1200" dirty="0">
                <a:latin typeface="Courier"/>
              </a:rPr>
              <a:t>    </a:t>
            </a:r>
            <a:r>
              <a:rPr lang="en-GB" sz="1200" i="1" dirty="0">
                <a:solidFill>
                  <a:srgbClr val="8F5902"/>
                </a:solidFill>
                <a:latin typeface="Courier"/>
              </a:rPr>
              <a:t>&lt;!-- […] --&gt;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storeCohort</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&lt;string&gt;</a:t>
            </a:r>
            <a:r>
              <a:rPr lang="en-GB" sz="1200" dirty="0">
                <a:latin typeface="Courier"/>
              </a:rPr>
              <a:t>7|date=1622133000000</a:t>
            </a:r>
            <a:r>
              <a:rPr lang="en-GB" sz="1200" dirty="0">
                <a:solidFill>
                  <a:srgbClr val="0000CF"/>
                </a:solidFill>
                <a:latin typeface="Courier"/>
              </a:rPr>
              <a:t>&amp;amp;</a:t>
            </a:r>
            <a:r>
              <a:rPr lang="en-GB" sz="1200" dirty="0">
                <a:latin typeface="Courier"/>
              </a:rPr>
              <a:t>sf=143443</a:t>
            </a:r>
            <a:r>
              <a:rPr lang="en-GB" sz="1200" b="1" dirty="0">
                <a:solidFill>
                  <a:srgbClr val="204A87"/>
                </a:solidFill>
                <a:latin typeface="Courier"/>
              </a:rPr>
              <a:t>&lt;/string&gt;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appleId</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&lt;string&gt;</a:t>
            </a:r>
            <a:r>
              <a:rPr lang="en-GB" sz="1200" dirty="0">
                <a:latin typeface="Courier"/>
              </a:rPr>
              <a:t>frank.walther.1978@icloud.com</a:t>
            </a:r>
            <a:r>
              <a:rPr lang="en-GB" sz="1200" b="1" dirty="0">
                <a:solidFill>
                  <a:srgbClr val="204A87"/>
                </a:solidFill>
                <a:latin typeface="Courier"/>
              </a:rPr>
              <a:t>&lt;/string&gt;</a:t>
            </a:r>
            <a:br>
              <a:rPr lang="en-GB" sz="1200" dirty="0"/>
            </a:br>
            <a:r>
              <a:rPr lang="en-GB" sz="1200" dirty="0">
                <a:latin typeface="Courier"/>
              </a:rPr>
              <a:t>    </a:t>
            </a:r>
            <a:r>
              <a:rPr lang="en-GB" sz="1200" b="1" dirty="0">
                <a:solidFill>
                  <a:srgbClr val="204A87"/>
                </a:solidFill>
                <a:latin typeface="Courier"/>
              </a:rPr>
              <a:t>&lt;key&gt;</a:t>
            </a:r>
            <a:r>
              <a:rPr lang="en-GB" sz="1200" dirty="0" err="1">
                <a:latin typeface="Courier"/>
              </a:rPr>
              <a:t>aiBuy</a:t>
            </a:r>
            <a:r>
              <a:rPr lang="en-GB" sz="1200" b="1" dirty="0">
                <a:solidFill>
                  <a:srgbClr val="204A87"/>
                </a:solidFill>
                <a:latin typeface="Courier"/>
              </a:rPr>
              <a:t>&lt;/key&gt;</a:t>
            </a:r>
            <a:br>
              <a:rPr lang="en-GB" sz="1200" dirty="0"/>
            </a:br>
            <a:r>
              <a:rPr lang="en-GB" sz="1200" dirty="0">
                <a:latin typeface="Courier"/>
              </a:rPr>
              <a:t>    </a:t>
            </a:r>
            <a:r>
              <a:rPr lang="en-GB" sz="1200" b="1" dirty="0">
                <a:solidFill>
                  <a:srgbClr val="204A87"/>
                </a:solidFill>
                <a:latin typeface="Courier"/>
              </a:rPr>
              <a:t>&lt;true/&gt;</a:t>
            </a:r>
            <a:br>
              <a:rPr lang="en-GB" sz="1200" dirty="0"/>
            </a:br>
            <a:r>
              <a:rPr lang="en-GB" sz="1200" b="1" dirty="0">
                <a:solidFill>
                  <a:srgbClr val="204A87"/>
                </a:solidFill>
                <a:latin typeface="Courier"/>
              </a:rPr>
              <a:t>&lt;/</a:t>
            </a:r>
            <a:r>
              <a:rPr lang="en-GB" sz="1200" b="1" dirty="0" err="1">
                <a:solidFill>
                  <a:srgbClr val="204A87"/>
                </a:solidFill>
                <a:latin typeface="Courier"/>
              </a:rPr>
              <a:t>dict</a:t>
            </a:r>
            <a:r>
              <a:rPr lang="en-GB" sz="1200" b="1" dirty="0">
                <a:solidFill>
                  <a:srgbClr val="204A87"/>
                </a:solidFill>
                <a:latin typeface="Courier"/>
              </a:rPr>
              <a:t>&gt;</a:t>
            </a:r>
            <a:br>
              <a:rPr lang="en-GB" sz="1200" dirty="0"/>
            </a:br>
            <a:r>
              <a:rPr lang="en-GB" sz="1200" b="1" dirty="0">
                <a:solidFill>
                  <a:srgbClr val="204A87"/>
                </a:solidFill>
                <a:latin typeface="Courier"/>
              </a:rPr>
              <a:t>&lt;/</a:t>
            </a:r>
            <a:r>
              <a:rPr lang="en-GB" sz="1200" b="1" dirty="0" err="1">
                <a:solidFill>
                  <a:srgbClr val="204A87"/>
                </a:solidFill>
                <a:latin typeface="Courier"/>
              </a:rPr>
              <a:t>plist</a:t>
            </a:r>
            <a:r>
              <a:rPr lang="en-GB" sz="1200" b="1" dirty="0">
                <a:solidFill>
                  <a:srgbClr val="204A87"/>
                </a:solidFill>
                <a:latin typeface="Courier"/>
              </a:rPr>
              <a:t>&gt;</a:t>
            </a:r>
          </a:p>
        </p:txBody>
      </p:sp>
      <p:sp>
        <p:nvSpPr>
          <p:cNvPr id="13" name="Rectangle 12">
            <a:extLst>
              <a:ext uri="{FF2B5EF4-FFF2-40B4-BE49-F238E27FC236}">
                <a16:creationId xmlns:a16="http://schemas.microsoft.com/office/drawing/2014/main" id="{BDA69743-D084-4C6C-A2E5-E637616F48FC}"/>
              </a:ext>
            </a:extLst>
          </p:cNvPr>
          <p:cNvSpPr/>
          <p:nvPr/>
        </p:nvSpPr>
        <p:spPr bwMode="auto">
          <a:xfrm>
            <a:off x="1653304" y="3056640"/>
            <a:ext cx="1810865" cy="24926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FE61DA11-C400-4201-BEDA-5DF96CB0591C}"/>
              </a:ext>
            </a:extLst>
          </p:cNvPr>
          <p:cNvSpPr/>
          <p:nvPr/>
        </p:nvSpPr>
        <p:spPr bwMode="auto">
          <a:xfrm>
            <a:off x="3728288" y="3047847"/>
            <a:ext cx="1037143" cy="25806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D4C10073-07EF-4F9B-961B-AD3725A66358}"/>
              </a:ext>
            </a:extLst>
          </p:cNvPr>
          <p:cNvSpPr/>
          <p:nvPr/>
        </p:nvSpPr>
        <p:spPr bwMode="auto">
          <a:xfrm>
            <a:off x="759419" y="3235417"/>
            <a:ext cx="4331327" cy="439768"/>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8699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Obtaining apps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40901" y="774944"/>
            <a:ext cx="6662198" cy="332288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https://github.com/akemin-dayo/AppSync</a:t>
            </a:r>
            <a:endParaRPr lang="en-GB" sz="800" dirty="0"/>
          </a:p>
        </p:txBody>
      </p:sp>
    </p:spTree>
    <p:extLst>
      <p:ext uri="{BB962C8B-B14F-4D97-AF65-F5344CB8AC3E}">
        <p14:creationId xmlns:p14="http://schemas.microsoft.com/office/powerpoint/2010/main" val="1372368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Let’s start with a wish list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51637" y="683656"/>
            <a:ext cx="6335976" cy="3273457"/>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https://rss.itunes.apple.com/en-us</a:t>
            </a:r>
            <a:endParaRPr lang="en-GB" sz="800" dirty="0"/>
          </a:p>
        </p:txBody>
      </p:sp>
      <p:sp>
        <p:nvSpPr>
          <p:cNvPr id="7" name="Rectangle 6">
            <a:extLst>
              <a:ext uri="{FF2B5EF4-FFF2-40B4-BE49-F238E27FC236}">
                <a16:creationId xmlns:a16="http://schemas.microsoft.com/office/drawing/2014/main" id="{F6D802E8-4EA9-421F-AA95-FEAF3EE67861}"/>
              </a:ext>
            </a:extLst>
          </p:cNvPr>
          <p:cNvSpPr/>
          <p:nvPr/>
        </p:nvSpPr>
        <p:spPr bwMode="auto">
          <a:xfrm>
            <a:off x="3754666" y="1051994"/>
            <a:ext cx="1028349" cy="28443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248BEE32-F9F0-47BD-BD7D-8DBA68897B9A}"/>
              </a:ext>
            </a:extLst>
          </p:cNvPr>
          <p:cNvSpPr/>
          <p:nvPr/>
        </p:nvSpPr>
        <p:spPr bwMode="auto">
          <a:xfrm>
            <a:off x="3763460" y="1948810"/>
            <a:ext cx="597526" cy="24926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5E6F730D-C1A5-4A80-97E1-C15FB6CF1BF0}"/>
              </a:ext>
            </a:extLst>
          </p:cNvPr>
          <p:cNvSpPr/>
          <p:nvPr/>
        </p:nvSpPr>
        <p:spPr bwMode="auto">
          <a:xfrm>
            <a:off x="4510807" y="2529103"/>
            <a:ext cx="157908" cy="14376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33821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Backwards compatibility to the rescue</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220664" y="692811"/>
            <a:ext cx="6797920" cy="3669958"/>
          </a:xfrm>
        </p:spPr>
      </p:pic>
      <p:sp>
        <p:nvSpPr>
          <p:cNvPr id="3" name="Rectangle 2">
            <a:extLst>
              <a:ext uri="{FF2B5EF4-FFF2-40B4-BE49-F238E27FC236}">
                <a16:creationId xmlns:a16="http://schemas.microsoft.com/office/drawing/2014/main" id="{A881BCDF-C8C5-4233-AAD0-ACD00613E80C}"/>
              </a:ext>
            </a:extLst>
          </p:cNvPr>
          <p:cNvSpPr/>
          <p:nvPr/>
        </p:nvSpPr>
        <p:spPr bwMode="auto">
          <a:xfrm>
            <a:off x="1104165" y="1406770"/>
            <a:ext cx="7030917" cy="210136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dirty="0">
                <a:latin typeface="Courier"/>
              </a:rPr>
              <a:t>http://itunes.apple.com/</a:t>
            </a:r>
          </a:p>
          <a:p>
            <a:r>
              <a:rPr lang="en-GB" dirty="0">
                <a:latin typeface="Courier"/>
              </a:rPr>
              <a:t>    WebObjects/</a:t>
            </a:r>
            <a:r>
              <a:rPr lang="en-GB" dirty="0" err="1">
                <a:latin typeface="Courier"/>
              </a:rPr>
              <a:t>MZStore.woa</a:t>
            </a:r>
            <a:r>
              <a:rPr lang="en-GB" dirty="0">
                <a:latin typeface="Courier"/>
              </a:rPr>
              <a:t>/</a:t>
            </a:r>
            <a:r>
              <a:rPr lang="en-GB" dirty="0" err="1">
                <a:latin typeface="Courier"/>
              </a:rPr>
              <a:t>wa</a:t>
            </a:r>
            <a:r>
              <a:rPr lang="en-GB" dirty="0">
                <a:latin typeface="Courier"/>
              </a:rPr>
              <a:t>/</a:t>
            </a:r>
            <a:r>
              <a:rPr lang="en-GB" dirty="0" err="1">
                <a:latin typeface="Courier"/>
              </a:rPr>
              <a:t>topChartFragmentData</a:t>
            </a:r>
            <a:endParaRPr lang="en-GB" dirty="0">
              <a:latin typeface="Courier"/>
            </a:endParaRPr>
          </a:p>
          <a:p>
            <a:r>
              <a:rPr lang="en-GB" dirty="0">
                <a:latin typeface="Courier"/>
              </a:rPr>
              <a:t>    ?cc=</a:t>
            </a:r>
            <a:r>
              <a:rPr lang="en-GB" dirty="0" err="1">
                <a:latin typeface="Courier"/>
              </a:rPr>
              <a:t>de&amp;genreId</a:t>
            </a:r>
            <a:r>
              <a:rPr lang="en-GB" dirty="0">
                <a:latin typeface="Courier"/>
              </a:rPr>
              <a:t>=36&amp;popId=27</a:t>
            </a:r>
          </a:p>
          <a:p>
            <a:r>
              <a:rPr lang="en-GB" dirty="0">
                <a:latin typeface="Courier"/>
              </a:rPr>
              <a:t>    &amp;</a:t>
            </a:r>
            <a:r>
              <a:rPr lang="en-GB" dirty="0" err="1">
                <a:latin typeface="Courier"/>
              </a:rPr>
              <a:t>pageSize</a:t>
            </a:r>
            <a:r>
              <a:rPr lang="en-GB" dirty="0">
                <a:latin typeface="Courier"/>
              </a:rPr>
              <a:t>=120&amp;pageNumbers=0,1,2,3,4,5,6,7,8,9</a:t>
            </a:r>
          </a:p>
          <a:p>
            <a:endParaRPr lang="en-GB" dirty="0"/>
          </a:p>
        </p:txBody>
      </p:sp>
    </p:spTree>
    <p:extLst>
      <p:ext uri="{BB962C8B-B14F-4D97-AF65-F5344CB8AC3E}">
        <p14:creationId xmlns:p14="http://schemas.microsoft.com/office/powerpoint/2010/main" val="3347932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56178" y="906826"/>
            <a:ext cx="6431644" cy="332288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https://osxdaily.com/2011/12/15/where-ios-apps-stored-locally-in-mac-os-x-and-windows/</a:t>
            </a:r>
            <a:endParaRPr lang="en-GB" sz="800" dirty="0"/>
          </a:p>
        </p:txBody>
      </p:sp>
    </p:spTree>
    <p:extLst>
      <p:ext uri="{BB962C8B-B14F-4D97-AF65-F5344CB8AC3E}">
        <p14:creationId xmlns:p14="http://schemas.microsoft.com/office/powerpoint/2010/main" val="2074478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56178" y="906826"/>
            <a:ext cx="6431644" cy="3322883"/>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393831" y="4229710"/>
            <a:ext cx="5147640" cy="215444"/>
          </a:xfrm>
          <a:prstGeom prst="rect">
            <a:avLst/>
          </a:prstGeom>
          <a:noFill/>
        </p:spPr>
        <p:txBody>
          <a:bodyPr wrap="square" rtlCol="0">
            <a:spAutoFit/>
          </a:bodyPr>
          <a:lstStyle/>
          <a:p>
            <a:pPr algn="r"/>
            <a:r>
              <a:rPr lang="en-GB" sz="800" dirty="0">
                <a:hlinkClick r:id="rId3"/>
              </a:rPr>
              <a:t>https://support.apple.com/en-gb/HT208079</a:t>
            </a:r>
            <a:endParaRPr lang="en-GB" sz="800" dirty="0"/>
          </a:p>
        </p:txBody>
      </p:sp>
    </p:spTree>
    <p:extLst>
      <p:ext uri="{BB962C8B-B14F-4D97-AF65-F5344CB8AC3E}">
        <p14:creationId xmlns:p14="http://schemas.microsoft.com/office/powerpoint/2010/main" val="2977189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How about not so officially supported?</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06826"/>
            <a:ext cx="6408701" cy="332288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http://web.archive.org/web/20210527200153if_/https://www.reddit.com/r/ITunes/comments/g01qqh/itunes_12653_working_with_ios_13/</a:t>
            </a:r>
            <a:endParaRPr lang="en-GB" sz="800" dirty="0"/>
          </a:p>
        </p:txBody>
      </p:sp>
    </p:spTree>
    <p:extLst>
      <p:ext uri="{BB962C8B-B14F-4D97-AF65-F5344CB8AC3E}">
        <p14:creationId xmlns:p14="http://schemas.microsoft.com/office/powerpoint/2010/main" val="240294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3E70-FFAC-411A-B029-F7E32AED8B44}"/>
              </a:ext>
            </a:extLst>
          </p:cNvPr>
          <p:cNvSpPr>
            <a:spLocks noGrp="1"/>
          </p:cNvSpPr>
          <p:nvPr>
            <p:ph type="title"/>
          </p:nvPr>
        </p:nvSpPr>
        <p:spPr/>
        <p:txBody>
          <a:bodyPr/>
          <a:lstStyle/>
          <a:p>
            <a:r>
              <a:rPr lang="en-GB" dirty="0"/>
              <a:t>Officially supported 2.0</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0675989D-8F78-4B96-BC63-4E431018E7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888" y="664212"/>
            <a:ext cx="6393474" cy="3927790"/>
          </a:xfrm>
        </p:spPr>
      </p:pic>
    </p:spTree>
    <p:extLst>
      <p:ext uri="{BB962C8B-B14F-4D97-AF65-F5344CB8AC3E}">
        <p14:creationId xmlns:p14="http://schemas.microsoft.com/office/powerpoint/2010/main" val="2215978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3E70-FFAC-411A-B029-F7E32AED8B44}"/>
              </a:ext>
            </a:extLst>
          </p:cNvPr>
          <p:cNvSpPr>
            <a:spLocks noGrp="1"/>
          </p:cNvSpPr>
          <p:nvPr>
            <p:ph type="title"/>
          </p:nvPr>
        </p:nvSpPr>
        <p:spPr/>
        <p:txBody>
          <a:bodyPr/>
          <a:lstStyle/>
          <a:p>
            <a:r>
              <a:rPr lang="en-GB" dirty="0"/>
              <a:t>Officially supported 2.0—not quite, though</a:t>
            </a:r>
          </a:p>
        </p:txBody>
      </p:sp>
      <p:pic>
        <p:nvPicPr>
          <p:cNvPr id="5" name="Content Placeholder 4">
            <a:extLst>
              <a:ext uri="{FF2B5EF4-FFF2-40B4-BE49-F238E27FC236}">
                <a16:creationId xmlns:a16="http://schemas.microsoft.com/office/drawing/2014/main" id="{0675989D-8F78-4B96-BC63-4E431018E7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22888" y="664212"/>
            <a:ext cx="6393473" cy="3927790"/>
          </a:xfrm>
        </p:spPr>
      </p:pic>
    </p:spTree>
    <p:extLst>
      <p:ext uri="{BB962C8B-B14F-4D97-AF65-F5344CB8AC3E}">
        <p14:creationId xmlns:p14="http://schemas.microsoft.com/office/powerpoint/2010/main" val="1037537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 3.0</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12753"/>
            <a:ext cx="6408701" cy="3311030"/>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https://developer.apple.com/macos/iphone-and-ipad-apps/</a:t>
            </a:r>
            <a:endParaRPr lang="en-GB" sz="800" dirty="0"/>
          </a:p>
        </p:txBody>
      </p:sp>
    </p:spTree>
    <p:extLst>
      <p:ext uri="{BB962C8B-B14F-4D97-AF65-F5344CB8AC3E}">
        <p14:creationId xmlns:p14="http://schemas.microsoft.com/office/powerpoint/2010/main" val="2590510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a:t>Method</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37254" b="23680"/>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Jeswin</a:t>
            </a:r>
            <a:r>
              <a:rPr lang="en-GB" sz="900" dirty="0"/>
              <a:t> Thomas </a:t>
            </a:r>
            <a:r>
              <a:rPr lang="de-DE" sz="900" dirty="0"/>
              <a:t>(Unsplash license)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 3.0</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1068" y="614362"/>
            <a:ext cx="6101864" cy="3948266"/>
          </a:xfrm>
        </p:spPr>
      </p:pic>
    </p:spTree>
    <p:extLst>
      <p:ext uri="{BB962C8B-B14F-4D97-AF65-F5344CB8AC3E}">
        <p14:creationId xmlns:p14="http://schemas.microsoft.com/office/powerpoint/2010/main" val="3942271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Officially supported 3.0</a:t>
            </a:r>
          </a:p>
        </p:txBody>
      </p:sp>
      <p:pic>
        <p:nvPicPr>
          <p:cNvPr id="7" name="Picture 6" descr="A picture containing text, black, screenshot&#10;&#10;Description automatically generated">
            <a:extLst>
              <a:ext uri="{FF2B5EF4-FFF2-40B4-BE49-F238E27FC236}">
                <a16:creationId xmlns:a16="http://schemas.microsoft.com/office/drawing/2014/main" id="{9691E3E9-D8F1-45A0-A335-06A7E7F6E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39" y="614362"/>
            <a:ext cx="2445149" cy="3991707"/>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EDD63A0F-CEEA-4D90-A340-D661441B8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057" y="694942"/>
            <a:ext cx="4587752" cy="3683049"/>
          </a:xfrm>
          <a:prstGeom prst="rect">
            <a:avLst/>
          </a:prstGeom>
        </p:spPr>
      </p:pic>
    </p:spTree>
    <p:extLst>
      <p:ext uri="{BB962C8B-B14F-4D97-AF65-F5344CB8AC3E}">
        <p14:creationId xmlns:p14="http://schemas.microsoft.com/office/powerpoint/2010/main" val="932316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4929-BE80-4786-B0A9-A13D9F270ABC}"/>
              </a:ext>
            </a:extLst>
          </p:cNvPr>
          <p:cNvSpPr>
            <a:spLocks noGrp="1"/>
          </p:cNvSpPr>
          <p:nvPr>
            <p:ph type="title"/>
          </p:nvPr>
        </p:nvSpPr>
        <p:spPr/>
        <p:txBody>
          <a:bodyPr/>
          <a:lstStyle/>
          <a:p>
            <a:r>
              <a:rPr lang="en-GB" dirty="0"/>
              <a:t>Probably just the </a:t>
            </a:r>
            <a:r>
              <a:rPr lang="en-GB" dirty="0">
                <a:latin typeface="Courier"/>
              </a:rPr>
              <a:t>.</a:t>
            </a:r>
            <a:r>
              <a:rPr lang="en-GB" dirty="0" err="1">
                <a:latin typeface="Courier"/>
              </a:rPr>
              <a:t>ipa</a:t>
            </a:r>
            <a:r>
              <a:rPr lang="en-GB" dirty="0"/>
              <a: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339C2352-2289-4F5E-84E3-6E790A5080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345" y="614362"/>
            <a:ext cx="6115309" cy="3910954"/>
          </a:xfrm>
        </p:spPr>
      </p:pic>
    </p:spTree>
    <p:extLst>
      <p:ext uri="{BB962C8B-B14F-4D97-AF65-F5344CB8AC3E}">
        <p14:creationId xmlns:p14="http://schemas.microsoft.com/office/powerpoint/2010/main" val="485836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D4929-BE80-4786-B0A9-A13D9F270ABC}"/>
              </a:ext>
            </a:extLst>
          </p:cNvPr>
          <p:cNvSpPr>
            <a:spLocks noGrp="1"/>
          </p:cNvSpPr>
          <p:nvPr>
            <p:ph type="title"/>
          </p:nvPr>
        </p:nvSpPr>
        <p:spPr/>
        <p:txBody>
          <a:bodyPr/>
          <a:lstStyle/>
          <a:p>
            <a:r>
              <a:rPr lang="en-GB" dirty="0"/>
              <a:t>Not all of them, though</a:t>
            </a:r>
          </a:p>
        </p:txBody>
      </p:sp>
      <p:pic>
        <p:nvPicPr>
          <p:cNvPr id="5" name="Content Placeholder 4">
            <a:extLst>
              <a:ext uri="{FF2B5EF4-FFF2-40B4-BE49-F238E27FC236}">
                <a16:creationId xmlns:a16="http://schemas.microsoft.com/office/drawing/2014/main" id="{339C2352-2289-4F5E-84E3-6E790A50802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49899" y="614362"/>
            <a:ext cx="6044201" cy="3910954"/>
          </a:xfrm>
        </p:spPr>
      </p:pic>
    </p:spTree>
    <p:extLst>
      <p:ext uri="{BB962C8B-B14F-4D97-AF65-F5344CB8AC3E}">
        <p14:creationId xmlns:p14="http://schemas.microsoft.com/office/powerpoint/2010/main" val="3569224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How does the App Store do it?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24911"/>
            <a:ext cx="6408701" cy="328671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Tree>
    <p:extLst>
      <p:ext uri="{BB962C8B-B14F-4D97-AF65-F5344CB8AC3E}">
        <p14:creationId xmlns:p14="http://schemas.microsoft.com/office/powerpoint/2010/main" val="360851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How does the App Store do it?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24911"/>
            <a:ext cx="6408701" cy="328671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Tree>
    <p:extLst>
      <p:ext uri="{BB962C8B-B14F-4D97-AF65-F5344CB8AC3E}">
        <p14:creationId xmlns:p14="http://schemas.microsoft.com/office/powerpoint/2010/main" val="3289431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How does the App Store do it?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24911"/>
            <a:ext cx="6408700" cy="3286714"/>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Tree>
    <p:extLst>
      <p:ext uri="{BB962C8B-B14F-4D97-AF65-F5344CB8AC3E}">
        <p14:creationId xmlns:p14="http://schemas.microsoft.com/office/powerpoint/2010/main" val="508808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6C8F3-0A5E-439F-ACF1-63457AD15D40}"/>
              </a:ext>
            </a:extLst>
          </p:cNvPr>
          <p:cNvSpPr>
            <a:spLocks noGrp="1"/>
          </p:cNvSpPr>
          <p:nvPr>
            <p:ph type="title"/>
          </p:nvPr>
        </p:nvSpPr>
        <p:spPr/>
        <p:txBody>
          <a:bodyPr/>
          <a:lstStyle/>
          <a:p>
            <a:r>
              <a:rPr lang="en-GB" dirty="0"/>
              <a:t>What do we actually need for the request?</a:t>
            </a:r>
          </a:p>
        </p:txBody>
      </p:sp>
      <p:sp>
        <p:nvSpPr>
          <p:cNvPr id="4" name="Content Placeholder 2">
            <a:extLst>
              <a:ext uri="{FF2B5EF4-FFF2-40B4-BE49-F238E27FC236}">
                <a16:creationId xmlns:a16="http://schemas.microsoft.com/office/drawing/2014/main" id="{3634E37B-3266-483D-A16D-7E788561E7C5}"/>
              </a:ext>
            </a:extLst>
          </p:cNvPr>
          <p:cNvSpPr>
            <a:spLocks noGrp="1"/>
          </p:cNvSpPr>
          <p:nvPr>
            <p:ph idx="1"/>
          </p:nvPr>
        </p:nvSpPr>
        <p:spPr>
          <a:xfrm>
            <a:off x="431800" y="856153"/>
            <a:ext cx="8375650" cy="3455987"/>
          </a:xfrm>
        </p:spPr>
        <p:txBody>
          <a:bodyPr/>
          <a:lstStyle/>
          <a:p>
            <a:pPr lvl="0" indent="0">
              <a:buNone/>
            </a:pPr>
            <a:r>
              <a:rPr lang="en-GB" sz="1100" b="1" dirty="0">
                <a:solidFill>
                  <a:srgbClr val="204A87"/>
                </a:solidFill>
                <a:latin typeface="Courier"/>
              </a:rPr>
              <a:t>&lt;</a:t>
            </a:r>
            <a:r>
              <a:rPr lang="en-GB" sz="1100" b="1" dirty="0" err="1">
                <a:solidFill>
                  <a:srgbClr val="204A87"/>
                </a:solidFill>
                <a:latin typeface="Courier"/>
              </a:rPr>
              <a:t>plist</a:t>
            </a:r>
            <a:r>
              <a:rPr lang="en-GB" sz="1100" dirty="0">
                <a:solidFill>
                  <a:srgbClr val="8F5902"/>
                </a:solidFill>
                <a:latin typeface="Courier"/>
              </a:rPr>
              <a:t> version=</a:t>
            </a:r>
            <a:r>
              <a:rPr lang="en-GB" sz="1100" dirty="0">
                <a:solidFill>
                  <a:srgbClr val="4E9A06"/>
                </a:solidFill>
                <a:latin typeface="Courier"/>
              </a:rPr>
              <a:t>"1.0"</a:t>
            </a:r>
            <a:r>
              <a:rPr lang="en-GB" sz="1100" b="1" dirty="0">
                <a:solidFill>
                  <a:srgbClr val="204A87"/>
                </a:solidFill>
                <a:latin typeface="Courier"/>
              </a:rPr>
              <a:t>&gt;</a:t>
            </a:r>
            <a:br>
              <a:rPr lang="en-GB" sz="1100" dirty="0"/>
            </a:br>
            <a:r>
              <a:rPr lang="en-GB" sz="1100" dirty="0">
                <a:latin typeface="Courier"/>
              </a:rPr>
              <a:t>  </a:t>
            </a:r>
            <a:r>
              <a:rPr lang="en-GB" sz="1100" b="1" dirty="0">
                <a:solidFill>
                  <a:srgbClr val="204A87"/>
                </a:solidFill>
                <a:latin typeface="Courier"/>
              </a:rPr>
              <a:t>&lt;</a:t>
            </a:r>
            <a:r>
              <a:rPr lang="en-GB" sz="1100" b="1" dirty="0" err="1">
                <a:solidFill>
                  <a:srgbClr val="204A87"/>
                </a:solidFill>
                <a:latin typeface="Courier"/>
              </a:rPr>
              <a:t>dict</a:t>
            </a:r>
            <a:r>
              <a:rPr lang="en-GB" sz="1100" b="1" dirty="0">
                <a:solidFill>
                  <a:srgbClr val="204A87"/>
                </a:solidFill>
                <a:latin typeface="Courier"/>
              </a:rPr>
              <a:t>&gt;</a:t>
            </a:r>
            <a:br>
              <a:rPr lang="en-GB" sz="1100" dirty="0"/>
            </a:br>
            <a:r>
              <a:rPr lang="en-GB" sz="1100" dirty="0">
                <a:latin typeface="Courier"/>
              </a:rPr>
              <a:t>    </a:t>
            </a:r>
            <a:r>
              <a:rPr lang="en-GB" sz="1100" i="1" dirty="0">
                <a:solidFill>
                  <a:srgbClr val="8F5902"/>
                </a:solidFill>
                <a:latin typeface="Courier"/>
              </a:rPr>
              <a:t>&lt;!-- [Not all parameters listed, some reordered.] --&gt;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appExtVrsId</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841303723</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salableAdamId</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1508899687</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hardwareFamily</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iPhone</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hardwareModel</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iPhone10,4</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osVersion</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14.5.1</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&lt;key&gt;</a:t>
            </a:r>
            <a:r>
              <a:rPr lang="en-GB" sz="1100" dirty="0" err="1">
                <a:latin typeface="Courier"/>
              </a:rPr>
              <a:t>kbsync</a:t>
            </a:r>
            <a:r>
              <a:rPr lang="en-GB" sz="1100" b="1" dirty="0">
                <a:solidFill>
                  <a:srgbClr val="204A87"/>
                </a:solidFill>
                <a:latin typeface="Courier"/>
              </a:rPr>
              <a:t>&lt;/key&gt;</a:t>
            </a:r>
            <a:br>
              <a:rPr lang="en-GB" sz="1100" dirty="0"/>
            </a:br>
            <a:r>
              <a:rPr lang="en-GB" sz="1100" dirty="0">
                <a:latin typeface="Courier"/>
              </a:rPr>
              <a:t>    </a:t>
            </a:r>
            <a:r>
              <a:rPr lang="en-GB" sz="1100" b="1" dirty="0">
                <a:solidFill>
                  <a:srgbClr val="204A87"/>
                </a:solidFill>
                <a:latin typeface="Courier"/>
              </a:rPr>
              <a:t>&lt;string&gt;</a:t>
            </a:r>
            <a:r>
              <a:rPr lang="en-GB" sz="1100" dirty="0">
                <a:latin typeface="Courier"/>
              </a:rPr>
              <a:t>AAQAAAW8CxePWRaSu+o3VTySqhjZFmPdV71WB8sWlljCvJGWo0+L9Vu0UcilTnhKb77yTtDFtgtZWog+cLgRrFg</a:t>
            </a:r>
          </a:p>
          <a:p>
            <a:pPr lvl="0" indent="0">
              <a:buNone/>
            </a:pPr>
            <a:r>
              <a:rPr lang="en-GB" sz="1100" dirty="0">
                <a:latin typeface="Courier"/>
              </a:rPr>
              <a:t>      5dyPoHbgK5LsSIRKTJ6fddbnPnklYXj/3F4CXwLI9xZwecRfiREfpu89yXK7T04q3L6fOLux6uPdNUmo+YaLvYPeZXfU1</a:t>
            </a:r>
          </a:p>
          <a:p>
            <a:pPr lvl="0" indent="0">
              <a:buNone/>
            </a:pPr>
            <a:r>
              <a:rPr lang="en-GB" sz="1100" dirty="0">
                <a:latin typeface="Courier"/>
              </a:rPr>
              <a:t>      Oh1HgDODF3lZH91duBHw2dV1AI0EztNJGm00ldTT5d8RwgVuWLcohiEksnguxd0tACECxYIpDtPL8PaY9ex4bNbj1y2xG</a:t>
            </a:r>
          </a:p>
          <a:p>
            <a:pPr lvl="0" indent="0">
              <a:buNone/>
            </a:pPr>
            <a:r>
              <a:rPr lang="en-GB" sz="1100" dirty="0">
                <a:latin typeface="Courier"/>
              </a:rPr>
              <a:t>      jBYUs0kR7wMHmCZZQeaeXCNs2qX+ZNNpBq+m4J1drkgQ+1WDtkKkVE4J5iw3j9bpiSwQfpc2KYm2B8Jhd0R/</a:t>
            </a:r>
            <a:r>
              <a:rPr lang="en-GB" sz="1100" dirty="0" err="1">
                <a:latin typeface="Courier"/>
              </a:rPr>
              <a:t>hZYRTDsV</a:t>
            </a:r>
            <a:r>
              <a:rPr lang="en-GB" sz="1100" dirty="0">
                <a:latin typeface="Courier"/>
              </a:rPr>
              <a:t>+</a:t>
            </a:r>
          </a:p>
          <a:p>
            <a:pPr lvl="0" indent="0">
              <a:buNone/>
            </a:pPr>
            <a:r>
              <a:rPr lang="en-GB" sz="1100" dirty="0">
                <a:latin typeface="Courier"/>
              </a:rPr>
              <a:t>      Vw0tG4QPcE9/</a:t>
            </a:r>
            <a:r>
              <a:rPr lang="en-GB" sz="1100" dirty="0" err="1">
                <a:latin typeface="Courier"/>
              </a:rPr>
              <a:t>zNq</a:t>
            </a:r>
            <a:r>
              <a:rPr lang="en-GB" sz="1100" dirty="0">
                <a:latin typeface="Courier"/>
              </a:rPr>
              <a:t>/KgRXp+yEBe6FL6WkKprg72ttDulrB/idwKy1Z6XUcLi1jdrHZV</a:t>
            </a:r>
            <a:r>
              <a:rPr lang="en-GB" sz="1100" b="1" dirty="0">
                <a:solidFill>
                  <a:srgbClr val="204A87"/>
                </a:solidFill>
                <a:latin typeface="Courier"/>
              </a:rPr>
              <a:t>&lt;/string&gt;</a:t>
            </a:r>
            <a:br>
              <a:rPr lang="en-GB" sz="1100" dirty="0"/>
            </a:br>
            <a:r>
              <a:rPr lang="en-GB" sz="1100" dirty="0">
                <a:latin typeface="Courier"/>
              </a:rPr>
              <a:t>  </a:t>
            </a:r>
            <a:r>
              <a:rPr lang="en-GB" sz="1100" b="1" dirty="0">
                <a:solidFill>
                  <a:srgbClr val="204A87"/>
                </a:solidFill>
                <a:latin typeface="Courier"/>
              </a:rPr>
              <a:t>&lt;/</a:t>
            </a:r>
            <a:r>
              <a:rPr lang="en-GB" sz="1100" b="1" dirty="0" err="1">
                <a:solidFill>
                  <a:srgbClr val="204A87"/>
                </a:solidFill>
                <a:latin typeface="Courier"/>
              </a:rPr>
              <a:t>dict</a:t>
            </a:r>
            <a:r>
              <a:rPr lang="en-GB" sz="1100" b="1" dirty="0">
                <a:solidFill>
                  <a:srgbClr val="204A87"/>
                </a:solidFill>
                <a:latin typeface="Courier"/>
              </a:rPr>
              <a:t>&gt;</a:t>
            </a:r>
            <a:br>
              <a:rPr lang="en-GB" sz="1100" dirty="0"/>
            </a:br>
            <a:r>
              <a:rPr lang="en-GB" sz="1100" b="1" dirty="0">
                <a:solidFill>
                  <a:srgbClr val="204A87"/>
                </a:solidFill>
                <a:latin typeface="Courier"/>
              </a:rPr>
              <a:t>&lt;/</a:t>
            </a:r>
            <a:r>
              <a:rPr lang="en-GB" sz="1100" b="1" dirty="0" err="1">
                <a:solidFill>
                  <a:srgbClr val="204A87"/>
                </a:solidFill>
                <a:latin typeface="Courier"/>
              </a:rPr>
              <a:t>plist</a:t>
            </a:r>
            <a:r>
              <a:rPr lang="en-GB" sz="1100" b="1" dirty="0">
                <a:solidFill>
                  <a:srgbClr val="204A87"/>
                </a:solidFill>
                <a:latin typeface="Courier"/>
              </a:rPr>
              <a:t>&gt;</a:t>
            </a:r>
          </a:p>
        </p:txBody>
      </p:sp>
    </p:spTree>
    <p:extLst>
      <p:ext uri="{BB962C8B-B14F-4D97-AF65-F5344CB8AC3E}">
        <p14:creationId xmlns:p14="http://schemas.microsoft.com/office/powerpoint/2010/main" val="376706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err="1">
                <a:latin typeface="Courier"/>
              </a:rPr>
              <a:t>kbsync</a:t>
            </a:r>
            <a:r>
              <a:rPr lang="en-GB" dirty="0"/>
              <a:t>, you say?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12753"/>
            <a:ext cx="6408701" cy="3311030"/>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https://bbs.pediy.com/thread-156752.htm</a:t>
            </a:r>
            <a:endParaRPr lang="en-GB" sz="800" dirty="0"/>
          </a:p>
        </p:txBody>
      </p:sp>
    </p:spTree>
    <p:extLst>
      <p:ext uri="{BB962C8B-B14F-4D97-AF65-F5344CB8AC3E}">
        <p14:creationId xmlns:p14="http://schemas.microsoft.com/office/powerpoint/2010/main" val="1695360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err="1">
                <a:latin typeface="Courier"/>
              </a:rPr>
              <a:t>kbsync</a:t>
            </a:r>
            <a:r>
              <a:rPr lang="en-GB" dirty="0"/>
              <a:t>, you say?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67649" y="912753"/>
            <a:ext cx="6408700" cy="3311030"/>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https://habr.com/ru/post/149207/</a:t>
            </a:r>
            <a:endParaRPr lang="en-GB" sz="800" dirty="0"/>
          </a:p>
        </p:txBody>
      </p:sp>
    </p:spTree>
    <p:extLst>
      <p:ext uri="{BB962C8B-B14F-4D97-AF65-F5344CB8AC3E}">
        <p14:creationId xmlns:p14="http://schemas.microsoft.com/office/powerpoint/2010/main" val="1991850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1449-B2D8-46C0-958C-6439981F79D6}"/>
              </a:ext>
            </a:extLst>
          </p:cNvPr>
          <p:cNvSpPr>
            <a:spLocks noGrp="1"/>
          </p:cNvSpPr>
          <p:nvPr>
            <p:ph type="title"/>
          </p:nvPr>
        </p:nvSpPr>
        <p:spPr/>
        <p:txBody>
          <a:bodyPr/>
          <a:lstStyle/>
          <a:p>
            <a:r>
              <a:rPr lang="en-GB" dirty="0"/>
              <a:t>Is emulation an option?</a:t>
            </a:r>
          </a:p>
        </p:txBody>
      </p:sp>
      <p:pic>
        <p:nvPicPr>
          <p:cNvPr id="5" name="Content Placeholder 4" descr="A close-up of a smart phone&#10;&#10;Description automatically generated with medium confidence">
            <a:extLst>
              <a:ext uri="{FF2B5EF4-FFF2-40B4-BE49-F238E27FC236}">
                <a16:creationId xmlns:a16="http://schemas.microsoft.com/office/drawing/2014/main" id="{F8839A34-F1A7-4B30-9381-31052E90C8A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01255" y="614362"/>
            <a:ext cx="2141489" cy="4047650"/>
          </a:xfrm>
        </p:spPr>
      </p:pic>
    </p:spTree>
    <p:extLst>
      <p:ext uri="{BB962C8B-B14F-4D97-AF65-F5344CB8AC3E}">
        <p14:creationId xmlns:p14="http://schemas.microsoft.com/office/powerpoint/2010/main" val="1990671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err="1">
                <a:latin typeface="Courier"/>
              </a:rPr>
              <a:t>kbsync</a:t>
            </a:r>
            <a:r>
              <a:rPr lang="en-GB" dirty="0"/>
              <a:t>, you say?</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77111" y="912753"/>
            <a:ext cx="6389775" cy="3311030"/>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https://www.zhihu.com/column/p/29278195</a:t>
            </a:r>
            <a:endParaRPr lang="en-GB" sz="800" dirty="0"/>
          </a:p>
        </p:txBody>
      </p:sp>
    </p:spTree>
    <p:extLst>
      <p:ext uri="{BB962C8B-B14F-4D97-AF65-F5344CB8AC3E}">
        <p14:creationId xmlns:p14="http://schemas.microsoft.com/office/powerpoint/2010/main" val="366473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So close and yet so far…</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377111" y="917642"/>
            <a:ext cx="6389775" cy="3301252"/>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3"/>
              </a:rPr>
              <a:t>http://www.ymsky.net/views/64756.shtml</a:t>
            </a:r>
            <a:endParaRPr lang="en-GB" sz="800" dirty="0"/>
          </a:p>
        </p:txBody>
      </p:sp>
    </p:spTree>
    <p:extLst>
      <p:ext uri="{BB962C8B-B14F-4D97-AF65-F5344CB8AC3E}">
        <p14:creationId xmlns:p14="http://schemas.microsoft.com/office/powerpoint/2010/main" val="2590349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Some one else must have figured this out, right?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67649" y="912753"/>
            <a:ext cx="6408700" cy="3311029"/>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571750"/>
            <a:ext cx="7092783"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https://imazing.com/ios-app-management</a:t>
            </a:r>
            <a:endParaRPr lang="en-GB" sz="800" dirty="0"/>
          </a:p>
        </p:txBody>
      </p:sp>
    </p:spTree>
    <p:extLst>
      <p:ext uri="{BB962C8B-B14F-4D97-AF65-F5344CB8AC3E}">
        <p14:creationId xmlns:p14="http://schemas.microsoft.com/office/powerpoint/2010/main" val="1870594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A9C0A-6E7D-4535-BC16-7C8337036E6E}"/>
              </a:ext>
            </a:extLst>
          </p:cNvPr>
          <p:cNvSpPr>
            <a:spLocks noGrp="1"/>
          </p:cNvSpPr>
          <p:nvPr>
            <p:ph type="title"/>
          </p:nvPr>
        </p:nvSpPr>
        <p:spPr/>
        <p:txBody>
          <a:bodyPr/>
          <a:lstStyle/>
          <a:p>
            <a:r>
              <a:rPr lang="en-GB" dirty="0"/>
              <a:t>Not so </a:t>
            </a:r>
            <a:r>
              <a:rPr lang="en-GB" dirty="0" err="1"/>
              <a:t>iMazing</a:t>
            </a:r>
            <a:r>
              <a:rPr lang="en-GB" dirty="0"/>
              <a:t>, after all</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79FD1BC4-986A-4D15-A7D5-EF050F5DF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126" y="900113"/>
            <a:ext cx="6240997" cy="3455987"/>
          </a:xfrm>
        </p:spPr>
      </p:pic>
    </p:spTree>
    <p:extLst>
      <p:ext uri="{BB962C8B-B14F-4D97-AF65-F5344CB8AC3E}">
        <p14:creationId xmlns:p14="http://schemas.microsoft.com/office/powerpoint/2010/main" val="1286083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3uTools saves the day</a:t>
            </a:r>
          </a:p>
        </p:txBody>
      </p:sp>
      <p:pic>
        <p:nvPicPr>
          <p:cNvPr id="5" name="Content Placeholder 4" descr="Graphical user interface, application&#10;&#10;Description automatically generated">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5360" y="900113"/>
            <a:ext cx="4788530" cy="3455987"/>
          </a:xfrm>
        </p:spPr>
      </p:pic>
    </p:spTree>
    <p:extLst>
      <p:ext uri="{BB962C8B-B14F-4D97-AF65-F5344CB8AC3E}">
        <p14:creationId xmlns:p14="http://schemas.microsoft.com/office/powerpoint/2010/main" val="2784522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3uTools saves the day</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25360" y="906630"/>
            <a:ext cx="4788530" cy="3442953"/>
          </a:xfrm>
        </p:spPr>
      </p:pic>
    </p:spTree>
    <p:extLst>
      <p:ext uri="{BB962C8B-B14F-4D97-AF65-F5344CB8AC3E}">
        <p14:creationId xmlns:p14="http://schemas.microsoft.com/office/powerpoint/2010/main" val="409202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3uTools saves the day</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32002" y="906630"/>
            <a:ext cx="4775246" cy="3442953"/>
          </a:xfrm>
        </p:spPr>
      </p:pic>
    </p:spTree>
    <p:extLst>
      <p:ext uri="{BB962C8B-B14F-4D97-AF65-F5344CB8AC3E}">
        <p14:creationId xmlns:p14="http://schemas.microsoft.com/office/powerpoint/2010/main" val="2494974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A final road block</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31076" y="906630"/>
            <a:ext cx="4777097" cy="3442953"/>
          </a:xfrm>
        </p:spPr>
      </p:pic>
    </p:spTree>
    <p:extLst>
      <p:ext uri="{BB962C8B-B14F-4D97-AF65-F5344CB8AC3E}">
        <p14:creationId xmlns:p14="http://schemas.microsoft.com/office/powerpoint/2010/main" val="2897046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Or just a minor hurdle?</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55195" y="768150"/>
            <a:ext cx="7033609" cy="3607199"/>
          </a:xfrm>
        </p:spPr>
      </p:pic>
    </p:spTree>
    <p:extLst>
      <p:ext uri="{BB962C8B-B14F-4D97-AF65-F5344CB8AC3E}">
        <p14:creationId xmlns:p14="http://schemas.microsoft.com/office/powerpoint/2010/main" val="4253923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Doesn’t that request look familiar?</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55196" y="768150"/>
            <a:ext cx="7033607" cy="3607199"/>
          </a:xfrm>
        </p:spPr>
      </p:pic>
    </p:spTree>
    <p:extLst>
      <p:ext uri="{BB962C8B-B14F-4D97-AF65-F5344CB8AC3E}">
        <p14:creationId xmlns:p14="http://schemas.microsoft.com/office/powerpoint/2010/main" val="246805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Maybe commercial providers can help?</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627197" y="855197"/>
            <a:ext cx="5984854" cy="326446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1934309"/>
            <a:ext cx="7015619" cy="2611690"/>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https://appetize.io/</a:t>
            </a:r>
            <a:endParaRPr lang="en-GB" sz="800" dirty="0"/>
          </a:p>
        </p:txBody>
      </p:sp>
    </p:spTree>
    <p:extLst>
      <p:ext uri="{BB962C8B-B14F-4D97-AF65-F5344CB8AC3E}">
        <p14:creationId xmlns:p14="http://schemas.microsoft.com/office/powerpoint/2010/main" val="1094333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E352A-CBA8-4642-86EC-F383D74021B3}"/>
              </a:ext>
            </a:extLst>
          </p:cNvPr>
          <p:cNvSpPr>
            <a:spLocks noGrp="1"/>
          </p:cNvSpPr>
          <p:nvPr>
            <p:ph type="title"/>
          </p:nvPr>
        </p:nvSpPr>
        <p:spPr/>
        <p:txBody>
          <a:bodyPr/>
          <a:lstStyle/>
          <a:p>
            <a:r>
              <a:rPr lang="en-GB" dirty="0"/>
              <a:t>We’ve identified our hurdle</a:t>
            </a:r>
          </a:p>
        </p:txBody>
      </p:sp>
      <p:pic>
        <p:nvPicPr>
          <p:cNvPr id="5" name="Content Placeholder 4">
            <a:extLst>
              <a:ext uri="{FF2B5EF4-FFF2-40B4-BE49-F238E27FC236}">
                <a16:creationId xmlns:a16="http://schemas.microsoft.com/office/drawing/2014/main" id="{07A7F965-95B1-4CAC-B349-6EC6D07D74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55196" y="768150"/>
            <a:ext cx="7033607" cy="3607198"/>
          </a:xfrm>
        </p:spPr>
      </p:pic>
    </p:spTree>
    <p:extLst>
      <p:ext uri="{BB962C8B-B14F-4D97-AF65-F5344CB8AC3E}">
        <p14:creationId xmlns:p14="http://schemas.microsoft.com/office/powerpoint/2010/main" val="2629820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629-C8C6-4978-847F-FFA05997FE37}"/>
              </a:ext>
            </a:extLst>
          </p:cNvPr>
          <p:cNvSpPr>
            <a:spLocks noGrp="1"/>
          </p:cNvSpPr>
          <p:nvPr>
            <p:ph type="title"/>
          </p:nvPr>
        </p:nvSpPr>
        <p:spPr/>
        <p:txBody>
          <a:bodyPr/>
          <a:lstStyle/>
          <a:p>
            <a:r>
              <a:rPr lang="en-GB" dirty="0"/>
              <a:t>The only logical solution</a:t>
            </a:r>
          </a:p>
        </p:txBody>
      </p:sp>
      <p:sp>
        <p:nvSpPr>
          <p:cNvPr id="3" name="Content Placeholder 2">
            <a:extLst>
              <a:ext uri="{FF2B5EF4-FFF2-40B4-BE49-F238E27FC236}">
                <a16:creationId xmlns:a16="http://schemas.microsoft.com/office/drawing/2014/main" id="{F2E3CE85-317E-4EB0-8ACD-43450F080487}"/>
              </a:ext>
            </a:extLst>
          </p:cNvPr>
          <p:cNvSpPr>
            <a:spLocks noGrp="1"/>
          </p:cNvSpPr>
          <p:nvPr>
            <p:ph idx="1"/>
          </p:nvPr>
        </p:nvSpPr>
        <p:spPr/>
        <p:txBody>
          <a:bodyPr/>
          <a:lstStyle/>
          <a:p>
            <a:r>
              <a:rPr lang="en-GB" sz="1200" b="1" dirty="0">
                <a:solidFill>
                  <a:srgbClr val="204A87"/>
                </a:solidFill>
                <a:latin typeface="Courier"/>
              </a:rPr>
              <a:t>def</a:t>
            </a:r>
            <a:r>
              <a:rPr lang="en-GB" sz="1200" dirty="0">
                <a:latin typeface="Courier"/>
              </a:rPr>
              <a:t> response(</a:t>
            </a:r>
            <a:r>
              <a:rPr lang="en-GB" sz="1200" dirty="0">
                <a:solidFill>
                  <a:srgbClr val="000000"/>
                </a:solidFill>
                <a:latin typeface="Courier"/>
              </a:rPr>
              <a:t>self</a:t>
            </a:r>
            <a:r>
              <a:rPr lang="en-GB" sz="1200" dirty="0">
                <a:latin typeface="Courier"/>
              </a:rPr>
              <a:t>, flow: </a:t>
            </a:r>
            <a:r>
              <a:rPr lang="en-GB" sz="1200" dirty="0" err="1">
                <a:latin typeface="Courier"/>
              </a:rPr>
              <a:t>http.HTTPFlow</a:t>
            </a:r>
            <a:r>
              <a:rPr lang="en-GB" sz="1200" dirty="0">
                <a:latin typeface="Courier"/>
              </a:rPr>
              <a:t>):</a:t>
            </a:r>
            <a:br>
              <a:rPr lang="en-GB" sz="1200" dirty="0"/>
            </a:br>
            <a:r>
              <a:rPr lang="en-GB" sz="1200" dirty="0">
                <a:latin typeface="Courier"/>
              </a:rPr>
              <a:t>    </a:t>
            </a:r>
            <a:r>
              <a:rPr lang="en-GB" sz="1200" b="1" dirty="0">
                <a:solidFill>
                  <a:srgbClr val="204A87"/>
                </a:solidFill>
                <a:latin typeface="Courier"/>
              </a:rPr>
              <a:t>if</a:t>
            </a:r>
            <a:r>
              <a:rPr lang="en-GB" sz="1200" dirty="0">
                <a:latin typeface="Courier"/>
              </a:rPr>
              <a:t>(</a:t>
            </a:r>
            <a:r>
              <a:rPr lang="en-GB" sz="1200" dirty="0" err="1">
                <a:latin typeface="Courier"/>
              </a:rPr>
              <a:t>flow.request.pretty_url</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a:solidFill>
                  <a:srgbClr val="4E9A06"/>
                </a:solidFill>
                <a:latin typeface="Courier"/>
              </a:rPr>
              <a:t>"http://app.pcres.3u.com/</a:t>
            </a:r>
            <a:r>
              <a:rPr lang="en-GB" sz="1200" dirty="0" err="1">
                <a:solidFill>
                  <a:srgbClr val="4E9A06"/>
                </a:solidFill>
                <a:latin typeface="Courier"/>
              </a:rPr>
              <a:t>app_list.action</a:t>
            </a:r>
            <a:r>
              <a:rPr lang="en-GB" sz="1200" dirty="0">
                <a:solidFill>
                  <a:srgbClr val="4E9A06"/>
                </a:solidFill>
                <a:latin typeface="Courier"/>
              </a:rPr>
              <a:t>"</a:t>
            </a:r>
            <a:r>
              <a:rPr lang="en-GB" sz="1200" dirty="0">
                <a:latin typeface="Courier"/>
              </a:rPr>
              <a:t>):</a:t>
            </a:r>
            <a:br>
              <a:rPr lang="en-GB" sz="1200" dirty="0"/>
            </a:br>
            <a:r>
              <a:rPr lang="en-GB" sz="1200" dirty="0">
                <a:latin typeface="Courier"/>
              </a:rPr>
              <a:t>        </a:t>
            </a:r>
            <a:r>
              <a:rPr lang="en-GB" sz="1200" dirty="0" err="1">
                <a:latin typeface="Courier"/>
              </a:rPr>
              <a:t>i</a:t>
            </a:r>
            <a:r>
              <a:rPr lang="en-GB" sz="1200" dirty="0">
                <a:latin typeface="Courier"/>
              </a:rPr>
              <a:t> </a:t>
            </a:r>
            <a:r>
              <a:rPr lang="en-GB" sz="1200" b="1" dirty="0">
                <a:solidFill>
                  <a:srgbClr val="CE5C00"/>
                </a:solidFill>
                <a:latin typeface="Courier"/>
              </a:rPr>
              <a:t>=</a:t>
            </a:r>
            <a:r>
              <a:rPr lang="en-GB" sz="1200" dirty="0">
                <a:latin typeface="Courier"/>
              </a:rPr>
              <a:t> int(</a:t>
            </a:r>
            <a:r>
              <a:rPr lang="en-GB" sz="1200" dirty="0" err="1">
                <a:latin typeface="Courier"/>
              </a:rPr>
              <a:t>flow.request.urlencoded_form.get</a:t>
            </a:r>
            <a:r>
              <a:rPr lang="en-GB" sz="1200" dirty="0">
                <a:latin typeface="Courier"/>
              </a:rPr>
              <a:t>(</a:t>
            </a:r>
            <a:r>
              <a:rPr lang="en-GB" sz="1200" dirty="0">
                <a:solidFill>
                  <a:srgbClr val="4E9A06"/>
                </a:solidFill>
                <a:latin typeface="Courier"/>
              </a:rPr>
              <a:t>"page"</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a:solidFill>
                  <a:srgbClr val="0000CF"/>
                </a:solidFill>
                <a:latin typeface="Courier"/>
              </a:rPr>
              <a:t>1</a:t>
            </a:r>
            <a:br>
              <a:rPr lang="en-GB" sz="1200" dirty="0"/>
            </a:br>
            <a:r>
              <a:rPr lang="en-GB" sz="1200" dirty="0">
                <a:latin typeface="Courier"/>
              </a:rPr>
              <a:t>        apps </a:t>
            </a:r>
            <a:r>
              <a:rPr lang="en-GB" sz="1200" b="1" dirty="0">
                <a:solidFill>
                  <a:srgbClr val="CE5C00"/>
                </a:solidFill>
                <a:latin typeface="Courier"/>
              </a:rPr>
              <a:t>=</a:t>
            </a:r>
            <a:r>
              <a:rPr lang="en-GB" sz="1200" dirty="0">
                <a:latin typeface="Courier"/>
              </a:rPr>
              <a:t> </a:t>
            </a:r>
            <a:r>
              <a:rPr lang="en-GB" sz="1200" dirty="0" err="1">
                <a:solidFill>
                  <a:srgbClr val="000000"/>
                </a:solidFill>
                <a:latin typeface="Courier"/>
              </a:rPr>
              <a:t>self</a:t>
            </a:r>
            <a:r>
              <a:rPr lang="en-GB" sz="1200" dirty="0" err="1">
                <a:latin typeface="Courier"/>
              </a:rPr>
              <a:t>.apps</a:t>
            </a:r>
            <a:r>
              <a:rPr lang="en-GB" sz="1200" dirty="0">
                <a:latin typeface="Courier"/>
              </a:rPr>
              <a:t>[</a:t>
            </a:r>
            <a:r>
              <a:rPr lang="en-GB" sz="1200" dirty="0">
                <a:solidFill>
                  <a:srgbClr val="0000CF"/>
                </a:solidFill>
                <a:latin typeface="Courier"/>
              </a:rPr>
              <a:t>0</a:t>
            </a:r>
            <a:r>
              <a:rPr lang="en-GB" sz="1200" b="1" dirty="0">
                <a:solidFill>
                  <a:srgbClr val="CE5C00"/>
                </a:solidFill>
                <a:latin typeface="Courier"/>
              </a:rPr>
              <a:t>+</a:t>
            </a:r>
            <a:r>
              <a:rPr lang="en-GB" sz="1200" dirty="0">
                <a:latin typeface="Courier"/>
              </a:rPr>
              <a:t>i</a:t>
            </a:r>
            <a:r>
              <a:rPr lang="en-GB" sz="1200" b="1" dirty="0">
                <a:solidFill>
                  <a:srgbClr val="CE5C00"/>
                </a:solidFill>
                <a:latin typeface="Courier"/>
              </a:rPr>
              <a:t>*</a:t>
            </a:r>
            <a:r>
              <a:rPr lang="en-GB" sz="1200" dirty="0">
                <a:solidFill>
                  <a:srgbClr val="0000CF"/>
                </a:solidFill>
                <a:latin typeface="Courier"/>
              </a:rPr>
              <a:t>20</a:t>
            </a:r>
            <a:r>
              <a:rPr lang="en-GB" sz="1200" dirty="0">
                <a:latin typeface="Courier"/>
              </a:rPr>
              <a:t>:</a:t>
            </a:r>
            <a:r>
              <a:rPr lang="en-GB" sz="1200" dirty="0">
                <a:solidFill>
                  <a:srgbClr val="0000CF"/>
                </a:solidFill>
                <a:latin typeface="Courier"/>
              </a:rPr>
              <a:t>20</a:t>
            </a:r>
            <a:r>
              <a:rPr lang="en-GB" sz="1200" b="1" dirty="0">
                <a:solidFill>
                  <a:srgbClr val="CE5C00"/>
                </a:solidFill>
                <a:latin typeface="Courier"/>
              </a:rPr>
              <a:t>+</a:t>
            </a:r>
            <a:r>
              <a:rPr lang="en-GB" sz="1200" dirty="0">
                <a:latin typeface="Courier"/>
              </a:rPr>
              <a:t>i</a:t>
            </a:r>
            <a:r>
              <a:rPr lang="en-GB" sz="1200" b="1" dirty="0">
                <a:solidFill>
                  <a:srgbClr val="CE5C00"/>
                </a:solidFill>
                <a:latin typeface="Courier"/>
              </a:rPr>
              <a:t>*</a:t>
            </a:r>
            <a:r>
              <a:rPr lang="en-GB" sz="1200" dirty="0">
                <a:solidFill>
                  <a:srgbClr val="0000CF"/>
                </a:solidFill>
                <a:latin typeface="Courier"/>
              </a:rPr>
              <a:t>20</a:t>
            </a:r>
            <a:r>
              <a:rPr lang="en-GB" sz="1200" dirty="0">
                <a:latin typeface="Courier"/>
              </a:rPr>
              <a:t>]</a:t>
            </a:r>
            <a:br>
              <a:rPr lang="en-GB" sz="1200" dirty="0"/>
            </a:br>
            <a:r>
              <a:rPr lang="en-GB" sz="1200" dirty="0">
                <a:latin typeface="Courier"/>
              </a:rPr>
              <a:t>        </a:t>
            </a:r>
            <a:r>
              <a:rPr lang="en-GB" sz="1200" dirty="0" err="1">
                <a:latin typeface="Courier"/>
              </a:rPr>
              <a:t>res_apps</a:t>
            </a:r>
            <a:r>
              <a:rPr lang="en-GB" sz="1200" dirty="0">
                <a:latin typeface="Courier"/>
              </a:rPr>
              <a:t> </a:t>
            </a:r>
            <a:r>
              <a:rPr lang="en-GB" sz="1200" b="1" dirty="0">
                <a:solidFill>
                  <a:srgbClr val="CE5C00"/>
                </a:solidFill>
                <a:latin typeface="Courier"/>
              </a:rPr>
              <a:t>=</a:t>
            </a:r>
            <a:r>
              <a:rPr lang="en-GB" sz="1200" dirty="0">
                <a:latin typeface="Courier"/>
              </a:rPr>
              <a:t> [{</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versionid</a:t>
            </a:r>
            <a:r>
              <a:rPr lang="en-GB" sz="1200" dirty="0">
                <a:solidFill>
                  <a:srgbClr val="4E9A06"/>
                </a:solidFill>
                <a:latin typeface="Courier"/>
              </a:rPr>
              <a:t>"</a:t>
            </a:r>
            <a:r>
              <a:rPr lang="en-GB" sz="1200" dirty="0">
                <a:latin typeface="Courier"/>
              </a:rPr>
              <a:t>: </a:t>
            </a:r>
            <a:r>
              <a:rPr lang="en-GB" sz="1200" dirty="0">
                <a:solidFill>
                  <a:srgbClr val="4E9A06"/>
                </a:solidFill>
                <a:latin typeface="Courier"/>
              </a:rPr>
              <a:t>"0"</a:t>
            </a:r>
            <a:r>
              <a:rPr lang="en-GB" sz="1200" dirty="0">
                <a:latin typeface="Courier"/>
              </a:rPr>
              <a:t>,</a:t>
            </a:r>
            <a:br>
              <a:rPr lang="en-GB" sz="1200" dirty="0"/>
            </a:br>
            <a:r>
              <a:rPr lang="en-GB" sz="1200" dirty="0">
                <a:latin typeface="Courier"/>
              </a:rPr>
              <a:t>            </a:t>
            </a:r>
            <a:r>
              <a:rPr lang="en-GB" sz="1200" dirty="0">
                <a:solidFill>
                  <a:srgbClr val="4E9A06"/>
                </a:solidFill>
                <a:latin typeface="Courier"/>
              </a:rPr>
              <a:t>"icon"</a:t>
            </a:r>
            <a:r>
              <a:rPr lang="en-GB" sz="1200" dirty="0">
                <a:latin typeface="Courier"/>
              </a:rPr>
              <a:t>: </a:t>
            </a:r>
            <a:r>
              <a:rPr lang="en-GB" sz="1200" dirty="0" err="1">
                <a:solidFill>
                  <a:srgbClr val="4E9A06"/>
                </a:solidFill>
                <a:latin typeface="Courier"/>
              </a:rPr>
              <a:t>f"https</a:t>
            </a:r>
            <a:r>
              <a:rPr lang="en-GB" sz="1200" dirty="0">
                <a:solidFill>
                  <a:srgbClr val="4E9A06"/>
                </a:solidFill>
                <a:latin typeface="Courier"/>
              </a:rPr>
              <a:t>://via.placeholder.com/100?text=</a:t>
            </a:r>
            <a:r>
              <a:rPr lang="en-GB" sz="1200" dirty="0">
                <a:solidFill>
                  <a:srgbClr val="000000"/>
                </a:solidFill>
                <a:latin typeface="Courier"/>
              </a:rPr>
              <a:t>{a</a:t>
            </a:r>
            <a:r>
              <a:rPr lang="en-GB" sz="1200" dirty="0">
                <a:latin typeface="Courier"/>
              </a:rPr>
              <a:t>[</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'bundle-id'</a:t>
            </a:r>
            <a:r>
              <a:rPr lang="en-GB" sz="1200" dirty="0">
                <a:latin typeface="Courier"/>
              </a:rPr>
              <a:t>]</a:t>
            </a:r>
            <a:r>
              <a:rPr lang="en-GB" sz="1200" dirty="0">
                <a:solidFill>
                  <a:srgbClr val="000000"/>
                </a:solidFill>
                <a:latin typeface="Courier"/>
              </a:rPr>
              <a:t>}</a:t>
            </a:r>
            <a:r>
              <a:rPr lang="en-GB" sz="1200" dirty="0">
                <a:solidFill>
                  <a:srgbClr val="4E9A06"/>
                </a:solidFill>
                <a:latin typeface="Courier"/>
              </a:rPr>
              <a:t>"</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itemid</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'id'</a:t>
            </a:r>
            <a:r>
              <a:rPr lang="en-GB" sz="1200" dirty="0">
                <a:latin typeface="Courier"/>
              </a:rPr>
              <a:t>],</a:t>
            </a:r>
            <a:br>
              <a:rPr lang="en-GB" sz="1200" dirty="0"/>
            </a:br>
            <a:r>
              <a:rPr lang="en-GB" sz="1200" dirty="0">
                <a:latin typeface="Courier"/>
              </a:rPr>
              <a:t>            </a:t>
            </a:r>
            <a:r>
              <a:rPr lang="en-GB" sz="1200" dirty="0">
                <a:solidFill>
                  <a:srgbClr val="4E9A06"/>
                </a:solidFill>
                <a:latin typeface="Courier"/>
              </a:rPr>
              <a:t>"id"</a:t>
            </a:r>
            <a:r>
              <a:rPr lang="en-GB" sz="1200" dirty="0">
                <a:latin typeface="Courier"/>
              </a:rPr>
              <a:t>: </a:t>
            </a:r>
            <a:r>
              <a:rPr lang="en-GB" sz="1200" dirty="0" err="1">
                <a:latin typeface="Courier"/>
              </a:rPr>
              <a:t>idx</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err="1">
                <a:latin typeface="Courier"/>
              </a:rPr>
              <a:t>i</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a:solidFill>
                  <a:srgbClr val="0000CF"/>
                </a:solidFill>
                <a:latin typeface="Courier"/>
              </a:rPr>
              <a:t>20</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slogancolor</a:t>
            </a:r>
            <a:r>
              <a:rPr lang="en-GB" sz="1200" dirty="0">
                <a:solidFill>
                  <a:srgbClr val="4E9A06"/>
                </a:solidFill>
                <a:latin typeface="Courier"/>
              </a:rPr>
              <a:t>"</a:t>
            </a:r>
            <a:r>
              <a:rPr lang="en-GB" sz="1200" dirty="0">
                <a:latin typeface="Courier"/>
              </a:rPr>
              <a:t>: </a:t>
            </a:r>
            <a:r>
              <a:rPr lang="en-GB" sz="1200" dirty="0">
                <a:solidFill>
                  <a:srgbClr val="4E9A06"/>
                </a:solidFill>
                <a:latin typeface="Courier"/>
              </a:rPr>
              <a:t>"#f0f0f0"</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appname</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'name'</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sourceid</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'bundle-id'</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minversion</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'minimum-</a:t>
            </a:r>
            <a:r>
              <a:rPr lang="en-GB" sz="1200" dirty="0" err="1">
                <a:solidFill>
                  <a:srgbClr val="4E9A06"/>
                </a:solidFill>
                <a:latin typeface="Courier"/>
              </a:rPr>
              <a:t>os</a:t>
            </a:r>
            <a:r>
              <a:rPr lang="en-GB" sz="1200" dirty="0">
                <a:solidFill>
                  <a:srgbClr val="4E9A06"/>
                </a:solidFill>
                <a:latin typeface="Courier"/>
              </a:rPr>
              <a:t>-version'</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sizebyte</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'file-size'</a:t>
            </a:r>
            <a:r>
              <a:rPr lang="en-GB" sz="1200" dirty="0">
                <a:latin typeface="Courier"/>
              </a:rPr>
              <a:t>],</a:t>
            </a:r>
            <a:br>
              <a:rPr lang="en-GB" sz="1200" dirty="0"/>
            </a:br>
            <a:r>
              <a:rPr lang="en-GB" sz="1200" dirty="0">
                <a:latin typeface="Courier"/>
              </a:rPr>
              <a:t>            </a:t>
            </a:r>
            <a:r>
              <a:rPr lang="en-GB" sz="1200" dirty="0">
                <a:solidFill>
                  <a:srgbClr val="4E9A06"/>
                </a:solidFill>
                <a:latin typeface="Courier"/>
              </a:rPr>
              <a:t>"</a:t>
            </a:r>
            <a:r>
              <a:rPr lang="en-GB" sz="1200" dirty="0" err="1">
                <a:solidFill>
                  <a:srgbClr val="4E9A06"/>
                </a:solidFill>
                <a:latin typeface="Courier"/>
              </a:rPr>
              <a:t>longversion</a:t>
            </a:r>
            <a:r>
              <a:rPr lang="en-GB" sz="1200" dirty="0">
                <a:solidFill>
                  <a:srgbClr val="4E9A06"/>
                </a:solidFill>
                <a:latin typeface="Courier"/>
              </a:rPr>
              <a:t>"</a:t>
            </a:r>
            <a:r>
              <a:rPr lang="en-GB" sz="1200" dirty="0">
                <a:latin typeface="Courier"/>
              </a:rPr>
              <a:t>: a[</a:t>
            </a:r>
            <a:r>
              <a:rPr lang="en-GB" sz="1200" dirty="0">
                <a:solidFill>
                  <a:srgbClr val="4E9A06"/>
                </a:solidFill>
                <a:latin typeface="Courier"/>
              </a:rPr>
              <a:t>'</a:t>
            </a:r>
            <a:r>
              <a:rPr lang="en-GB" sz="1200" dirty="0" err="1">
                <a:solidFill>
                  <a:srgbClr val="4E9A06"/>
                </a:solidFill>
                <a:latin typeface="Courier"/>
              </a:rPr>
              <a:t>buyData</a:t>
            </a:r>
            <a:r>
              <a:rPr lang="en-GB" sz="1200" dirty="0">
                <a:solidFill>
                  <a:srgbClr val="4E9A06"/>
                </a:solidFill>
                <a:latin typeface="Courier"/>
              </a:rPr>
              <a:t>'</a:t>
            </a:r>
            <a:r>
              <a:rPr lang="en-GB" sz="1200" dirty="0">
                <a:latin typeface="Courier"/>
              </a:rPr>
              <a:t>][</a:t>
            </a:r>
            <a:r>
              <a:rPr lang="en-GB" sz="1200" dirty="0">
                <a:solidFill>
                  <a:srgbClr val="4E9A06"/>
                </a:solidFill>
                <a:latin typeface="Courier"/>
              </a:rPr>
              <a:t>'minimum-</a:t>
            </a:r>
            <a:r>
              <a:rPr lang="en-GB" sz="1200" dirty="0" err="1">
                <a:solidFill>
                  <a:srgbClr val="4E9A06"/>
                </a:solidFill>
                <a:latin typeface="Courier"/>
              </a:rPr>
              <a:t>os</a:t>
            </a:r>
            <a:r>
              <a:rPr lang="en-GB" sz="1200" dirty="0">
                <a:solidFill>
                  <a:srgbClr val="4E9A06"/>
                </a:solidFill>
                <a:latin typeface="Courier"/>
              </a:rPr>
              <a:t>-version'</a:t>
            </a:r>
            <a:r>
              <a:rPr lang="en-GB" sz="1200" dirty="0">
                <a:latin typeface="Courier"/>
              </a:rPr>
              <a:t>],</a:t>
            </a:r>
            <a:br>
              <a:rPr lang="en-GB" sz="1200" dirty="0"/>
            </a:br>
            <a:r>
              <a:rPr lang="en-GB" sz="1200" dirty="0">
                <a:latin typeface="Courier"/>
              </a:rPr>
              <a:t>            </a:t>
            </a:r>
            <a:r>
              <a:rPr lang="en-GB" sz="1200" i="1" dirty="0">
                <a:solidFill>
                  <a:srgbClr val="8F5902"/>
                </a:solidFill>
                <a:latin typeface="Courier"/>
              </a:rPr>
              <a:t># […]</a:t>
            </a:r>
            <a:br>
              <a:rPr lang="en-GB" sz="1200" dirty="0"/>
            </a:br>
            <a:r>
              <a:rPr lang="en-GB" sz="1200" dirty="0">
                <a:latin typeface="Courier"/>
              </a:rPr>
              <a:t>        } </a:t>
            </a:r>
            <a:r>
              <a:rPr lang="en-GB" sz="1200" b="1" dirty="0">
                <a:solidFill>
                  <a:srgbClr val="204A87"/>
                </a:solidFill>
                <a:latin typeface="Courier"/>
              </a:rPr>
              <a:t>for</a:t>
            </a:r>
            <a:r>
              <a:rPr lang="en-GB" sz="1200" dirty="0">
                <a:latin typeface="Courier"/>
              </a:rPr>
              <a:t> </a:t>
            </a:r>
            <a:r>
              <a:rPr lang="en-GB" sz="1200" dirty="0" err="1">
                <a:latin typeface="Courier"/>
              </a:rPr>
              <a:t>idx</a:t>
            </a:r>
            <a:r>
              <a:rPr lang="en-GB" sz="1200" dirty="0">
                <a:latin typeface="Courier"/>
              </a:rPr>
              <a:t>, a </a:t>
            </a:r>
            <a:r>
              <a:rPr lang="en-GB" sz="1200" b="1" dirty="0">
                <a:solidFill>
                  <a:srgbClr val="204A87"/>
                </a:solidFill>
                <a:latin typeface="Courier"/>
              </a:rPr>
              <a:t>in</a:t>
            </a:r>
            <a:r>
              <a:rPr lang="en-GB" sz="1200" dirty="0">
                <a:latin typeface="Courier"/>
              </a:rPr>
              <a:t> enumerate(apps)]</a:t>
            </a:r>
            <a:br>
              <a:rPr lang="en-GB" sz="1200" dirty="0"/>
            </a:br>
            <a:r>
              <a:rPr lang="en-GB" sz="1200" dirty="0">
                <a:latin typeface="Courier"/>
              </a:rPr>
              <a:t>        res </a:t>
            </a:r>
            <a:r>
              <a:rPr lang="en-GB" sz="1200" b="1" dirty="0">
                <a:solidFill>
                  <a:srgbClr val="CE5C00"/>
                </a:solidFill>
                <a:latin typeface="Courier"/>
              </a:rPr>
              <a:t>=</a:t>
            </a:r>
            <a:r>
              <a:rPr lang="en-GB" sz="1200" dirty="0">
                <a:latin typeface="Courier"/>
              </a:rPr>
              <a:t> { </a:t>
            </a:r>
            <a:r>
              <a:rPr lang="en-GB" sz="1200" dirty="0">
                <a:solidFill>
                  <a:srgbClr val="4E9A06"/>
                </a:solidFill>
                <a:latin typeface="Courier"/>
              </a:rPr>
              <a:t>"success"</a:t>
            </a:r>
            <a:r>
              <a:rPr lang="en-GB" sz="1200" dirty="0">
                <a:latin typeface="Courier"/>
              </a:rPr>
              <a:t>: </a:t>
            </a:r>
            <a:r>
              <a:rPr lang="en-GB" sz="1200" dirty="0">
                <a:solidFill>
                  <a:srgbClr val="000000"/>
                </a:solidFill>
                <a:latin typeface="Courier"/>
              </a:rPr>
              <a:t>True</a:t>
            </a:r>
            <a:r>
              <a:rPr lang="en-GB" sz="1200" dirty="0">
                <a:latin typeface="Courier"/>
              </a:rPr>
              <a:t>, </a:t>
            </a:r>
            <a:r>
              <a:rPr lang="en-GB" sz="1200" dirty="0">
                <a:solidFill>
                  <a:srgbClr val="4E9A06"/>
                </a:solidFill>
                <a:latin typeface="Courier"/>
              </a:rPr>
              <a:t>"type"</a:t>
            </a:r>
            <a:r>
              <a:rPr lang="en-GB" sz="1200" dirty="0">
                <a:latin typeface="Courier"/>
              </a:rPr>
              <a:t>: </a:t>
            </a:r>
            <a:r>
              <a:rPr lang="en-GB" sz="1200" dirty="0">
                <a:solidFill>
                  <a:srgbClr val="0000CF"/>
                </a:solidFill>
                <a:latin typeface="Courier"/>
              </a:rPr>
              <a:t>104</a:t>
            </a:r>
            <a:r>
              <a:rPr lang="en-GB" sz="1200" dirty="0">
                <a:latin typeface="Courier"/>
              </a:rPr>
              <a:t>, </a:t>
            </a:r>
            <a:r>
              <a:rPr lang="en-GB" sz="1200" dirty="0">
                <a:solidFill>
                  <a:srgbClr val="4E9A06"/>
                </a:solidFill>
                <a:latin typeface="Courier"/>
              </a:rPr>
              <a:t>"list"</a:t>
            </a:r>
            <a:r>
              <a:rPr lang="en-GB" sz="1200" dirty="0">
                <a:latin typeface="Courier"/>
              </a:rPr>
              <a:t>: </a:t>
            </a:r>
            <a:r>
              <a:rPr lang="en-GB" sz="1200" dirty="0" err="1">
                <a:latin typeface="Courier"/>
              </a:rPr>
              <a:t>res_apps</a:t>
            </a:r>
            <a:r>
              <a:rPr lang="en-GB" sz="1200" dirty="0">
                <a:latin typeface="Courier"/>
              </a:rPr>
              <a:t>, </a:t>
            </a:r>
            <a:r>
              <a:rPr lang="en-GB" sz="1200" dirty="0">
                <a:solidFill>
                  <a:srgbClr val="4E9A06"/>
                </a:solidFill>
                <a:latin typeface="Courier"/>
              </a:rPr>
              <a:t>"co"</a:t>
            </a:r>
            <a:r>
              <a:rPr lang="en-GB" sz="1200" dirty="0">
                <a:latin typeface="Courier"/>
              </a:rPr>
              <a:t>: </a:t>
            </a:r>
            <a:r>
              <a:rPr lang="en-GB" sz="1200" dirty="0">
                <a:solidFill>
                  <a:srgbClr val="0000CF"/>
                </a:solidFill>
                <a:latin typeface="Courier"/>
              </a:rPr>
              <a:t>20</a:t>
            </a:r>
            <a:r>
              <a:rPr lang="en-GB" sz="1200" dirty="0">
                <a:latin typeface="Courier"/>
              </a:rPr>
              <a:t> }</a:t>
            </a:r>
            <a:br>
              <a:rPr lang="en-GB" sz="1200" dirty="0"/>
            </a:br>
            <a:r>
              <a:rPr lang="en-GB" sz="1200" dirty="0">
                <a:latin typeface="Courier"/>
              </a:rPr>
              <a:t>        </a:t>
            </a:r>
            <a:r>
              <a:rPr lang="en-GB" sz="1200" dirty="0" err="1">
                <a:latin typeface="Courier"/>
              </a:rPr>
              <a:t>flow.response.content</a:t>
            </a:r>
            <a:r>
              <a:rPr lang="en-GB" sz="1200" dirty="0">
                <a:latin typeface="Courier"/>
              </a:rPr>
              <a:t> </a:t>
            </a:r>
            <a:r>
              <a:rPr lang="en-GB" sz="1200" b="1" dirty="0">
                <a:solidFill>
                  <a:srgbClr val="CE5C00"/>
                </a:solidFill>
                <a:latin typeface="Courier"/>
              </a:rPr>
              <a:t>=</a:t>
            </a:r>
            <a:r>
              <a:rPr lang="en-GB" sz="1200" dirty="0">
                <a:latin typeface="Courier"/>
              </a:rPr>
              <a:t> </a:t>
            </a:r>
            <a:r>
              <a:rPr lang="en-GB" sz="1200" dirty="0" err="1">
                <a:latin typeface="Courier"/>
              </a:rPr>
              <a:t>json.dumps</a:t>
            </a:r>
            <a:r>
              <a:rPr lang="en-GB" sz="1200" dirty="0">
                <a:latin typeface="Courier"/>
              </a:rPr>
              <a:t>(res).encode(</a:t>
            </a:r>
            <a:r>
              <a:rPr lang="en-GB" sz="1200" dirty="0">
                <a:solidFill>
                  <a:srgbClr val="4E9A06"/>
                </a:solidFill>
                <a:latin typeface="Courier"/>
              </a:rPr>
              <a:t>"utf-8"</a:t>
            </a:r>
            <a:r>
              <a:rPr lang="en-GB" sz="1200" dirty="0">
                <a:latin typeface="Courier"/>
              </a:rPr>
              <a:t>)</a:t>
            </a:r>
            <a:endParaRPr lang="en-GB" sz="1200" dirty="0"/>
          </a:p>
        </p:txBody>
      </p:sp>
    </p:spTree>
    <p:extLst>
      <p:ext uri="{BB962C8B-B14F-4D97-AF65-F5344CB8AC3E}">
        <p14:creationId xmlns:p14="http://schemas.microsoft.com/office/powerpoint/2010/main" val="964961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0629-C8C6-4978-847F-FFA05997FE37}"/>
              </a:ext>
            </a:extLst>
          </p:cNvPr>
          <p:cNvSpPr>
            <a:spLocks noGrp="1"/>
          </p:cNvSpPr>
          <p:nvPr>
            <p:ph type="title"/>
          </p:nvPr>
        </p:nvSpPr>
        <p:spPr/>
        <p:txBody>
          <a:bodyPr/>
          <a:lstStyle/>
          <a:p>
            <a:r>
              <a:rPr lang="en-GB" dirty="0"/>
              <a:t>An improved 3uTools</a:t>
            </a:r>
          </a:p>
        </p:txBody>
      </p:sp>
      <p:pic>
        <p:nvPicPr>
          <p:cNvPr id="5" name="Content Placeholder 4" descr="Graphical user interface&#10;&#10;Description automatically generated">
            <a:extLst>
              <a:ext uri="{FF2B5EF4-FFF2-40B4-BE49-F238E27FC236}">
                <a16:creationId xmlns:a16="http://schemas.microsoft.com/office/drawing/2014/main" id="{2BBC389F-50F5-4582-A090-0AC86BC45E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2228" y="726869"/>
            <a:ext cx="5119543" cy="3689761"/>
          </a:xfrm>
        </p:spPr>
      </p:pic>
    </p:spTree>
    <p:extLst>
      <p:ext uri="{BB962C8B-B14F-4D97-AF65-F5344CB8AC3E}">
        <p14:creationId xmlns:p14="http://schemas.microsoft.com/office/powerpoint/2010/main" val="2060966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DDB1-5D48-49B8-B554-42B4D81A6699}"/>
              </a:ext>
            </a:extLst>
          </p:cNvPr>
          <p:cNvSpPr>
            <a:spLocks noGrp="1"/>
          </p:cNvSpPr>
          <p:nvPr>
            <p:ph type="title"/>
          </p:nvPr>
        </p:nvSpPr>
        <p:spPr/>
        <p:txBody>
          <a:bodyPr/>
          <a:lstStyle/>
          <a:p>
            <a:r>
              <a:rPr lang="en-GB" dirty="0"/>
              <a:t>Click, click, click…</a:t>
            </a:r>
          </a:p>
        </p:txBody>
      </p:sp>
      <p:pic>
        <p:nvPicPr>
          <p:cNvPr id="4" name="3u-downloading-cut">
            <a:hlinkClick r:id="" action="ppaction://media"/>
            <a:extLst>
              <a:ext uri="{FF2B5EF4-FFF2-40B4-BE49-F238E27FC236}">
                <a16:creationId xmlns:a16="http://schemas.microsoft.com/office/drawing/2014/main" id="{D573A127-DF97-4E7E-A916-87839F1537B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48340" y="762977"/>
            <a:ext cx="7047319" cy="3617546"/>
          </a:xfrm>
        </p:spPr>
      </p:pic>
    </p:spTree>
    <p:extLst>
      <p:ext uri="{BB962C8B-B14F-4D97-AF65-F5344CB8AC3E}">
        <p14:creationId xmlns:p14="http://schemas.microsoft.com/office/powerpoint/2010/main" val="316924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9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24176-5665-48FD-B87C-5C5CE0660022}"/>
              </a:ext>
            </a:extLst>
          </p:cNvPr>
          <p:cNvSpPr>
            <a:spLocks noGrp="1"/>
          </p:cNvSpPr>
          <p:nvPr>
            <p:ph type="title"/>
          </p:nvPr>
        </p:nvSpPr>
        <p:spPr/>
        <p:txBody>
          <a:bodyPr/>
          <a:lstStyle/>
          <a:p>
            <a:r>
              <a:rPr lang="en-GB" dirty="0"/>
              <a:t>The reward</a:t>
            </a:r>
          </a:p>
        </p:txBody>
      </p:sp>
      <p:pic>
        <p:nvPicPr>
          <p:cNvPr id="4" name="ios-apps-cut">
            <a:hlinkClick r:id="" action="ppaction://media"/>
            <a:extLst>
              <a:ext uri="{FF2B5EF4-FFF2-40B4-BE49-F238E27FC236}">
                <a16:creationId xmlns:a16="http://schemas.microsoft.com/office/drawing/2014/main" id="{736B261A-3C7B-48DF-B783-02AA7B415E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63579" y="457201"/>
            <a:ext cx="2216841" cy="3942862"/>
          </a:xfrm>
        </p:spPr>
      </p:pic>
    </p:spTree>
    <p:extLst>
      <p:ext uri="{BB962C8B-B14F-4D97-AF65-F5344CB8AC3E}">
        <p14:creationId xmlns:p14="http://schemas.microsoft.com/office/powerpoint/2010/main" val="301004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4C2B-7823-4C06-8D7B-F0DDA73F931C}"/>
              </a:ext>
            </a:extLst>
          </p:cNvPr>
          <p:cNvSpPr>
            <a:spLocks noGrp="1"/>
          </p:cNvSpPr>
          <p:nvPr>
            <p:ph type="title"/>
          </p:nvPr>
        </p:nvSpPr>
        <p:spPr/>
        <p:txBody>
          <a:bodyPr/>
          <a:lstStyle/>
          <a:p>
            <a:r>
              <a:rPr lang="en-GB" dirty="0"/>
              <a:t>The (way) better reward</a:t>
            </a:r>
          </a:p>
        </p:txBody>
      </p:sp>
      <p:pic>
        <p:nvPicPr>
          <p:cNvPr id="5" name="Content Placeholder 4" descr="A picture containing electronics, keyboard&#10;&#10;Description automatically generated">
            <a:extLst>
              <a:ext uri="{FF2B5EF4-FFF2-40B4-BE49-F238E27FC236}">
                <a16:creationId xmlns:a16="http://schemas.microsoft.com/office/drawing/2014/main" id="{B8885EC7-8ECC-4759-8DDA-D678B52BAD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2969" y="700881"/>
            <a:ext cx="6893309" cy="3741738"/>
          </a:xfrm>
        </p:spPr>
      </p:pic>
    </p:spTree>
    <p:extLst>
      <p:ext uri="{BB962C8B-B14F-4D97-AF65-F5344CB8AC3E}">
        <p14:creationId xmlns:p14="http://schemas.microsoft.com/office/powerpoint/2010/main" val="2283249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721B-12B4-4DB9-9CDF-66D31611066A}"/>
              </a:ext>
            </a:extLst>
          </p:cNvPr>
          <p:cNvSpPr>
            <a:spLocks noGrp="1"/>
          </p:cNvSpPr>
          <p:nvPr>
            <p:ph type="title"/>
          </p:nvPr>
        </p:nvSpPr>
        <p:spPr/>
        <p:txBody>
          <a:bodyPr/>
          <a:lstStyle/>
          <a:p>
            <a:r>
              <a:rPr lang="en-GB" dirty="0"/>
              <a:t>Automation</a:t>
            </a:r>
          </a:p>
        </p:txBody>
      </p:sp>
      <p:sp>
        <p:nvSpPr>
          <p:cNvPr id="3" name="Content Placeholder 2">
            <a:extLst>
              <a:ext uri="{FF2B5EF4-FFF2-40B4-BE49-F238E27FC236}">
                <a16:creationId xmlns:a16="http://schemas.microsoft.com/office/drawing/2014/main" id="{4D6E636D-B6F4-4A12-B19F-63B26722EF21}"/>
              </a:ext>
            </a:extLst>
          </p:cNvPr>
          <p:cNvSpPr>
            <a:spLocks noGrp="1"/>
          </p:cNvSpPr>
          <p:nvPr>
            <p:ph idx="1"/>
          </p:nvPr>
        </p:nvSpPr>
        <p:spPr/>
        <p:txBody>
          <a:bodyPr/>
          <a:lstStyle/>
          <a:p>
            <a:pPr marL="285750" indent="-285750">
              <a:buFont typeface="Arial" panose="020B0604020202020204" pitchFamily="34" charset="0"/>
              <a:buChar char="•"/>
            </a:pPr>
            <a:r>
              <a:rPr lang="en-GB" dirty="0"/>
              <a:t>On macOS, Configurator can be scripted:</a:t>
            </a: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install-app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remove-app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36245973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Automation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67650" y="912753"/>
            <a:ext cx="6408698" cy="3311029"/>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https://libimobiledevice.org/</a:t>
            </a:r>
            <a:endParaRPr lang="en-GB" sz="800" dirty="0"/>
          </a:p>
        </p:txBody>
      </p:sp>
    </p:spTree>
    <p:extLst>
      <p:ext uri="{BB962C8B-B14F-4D97-AF65-F5344CB8AC3E}">
        <p14:creationId xmlns:p14="http://schemas.microsoft.com/office/powerpoint/2010/main" val="36214684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721B-12B4-4DB9-9CDF-66D31611066A}"/>
              </a:ext>
            </a:extLst>
          </p:cNvPr>
          <p:cNvSpPr>
            <a:spLocks noGrp="1"/>
          </p:cNvSpPr>
          <p:nvPr>
            <p:ph type="title"/>
          </p:nvPr>
        </p:nvSpPr>
        <p:spPr/>
        <p:txBody>
          <a:bodyPr/>
          <a:lstStyle/>
          <a:p>
            <a:r>
              <a:rPr lang="en-GB" dirty="0"/>
              <a:t>Automation</a:t>
            </a:r>
          </a:p>
        </p:txBody>
      </p:sp>
      <p:sp>
        <p:nvSpPr>
          <p:cNvPr id="3" name="Content Placeholder 2">
            <a:extLst>
              <a:ext uri="{FF2B5EF4-FFF2-40B4-BE49-F238E27FC236}">
                <a16:creationId xmlns:a16="http://schemas.microsoft.com/office/drawing/2014/main" id="{4D6E636D-B6F4-4A12-B19F-63B26722EF21}"/>
              </a:ext>
            </a:extLst>
          </p:cNvPr>
          <p:cNvSpPr>
            <a:spLocks noGrp="1"/>
          </p:cNvSpPr>
          <p:nvPr>
            <p:ph idx="1"/>
          </p:nvPr>
        </p:nvSpPr>
        <p:spPr/>
        <p:txBody>
          <a:bodyPr/>
          <a:lstStyle/>
          <a:p>
            <a:pPr marL="285750" indent="-285750">
              <a:buFont typeface="Arial" panose="020B0604020202020204" pitchFamily="34" charset="0"/>
              <a:buChar char="•"/>
            </a:pPr>
            <a:r>
              <a:rPr lang="en-GB" dirty="0"/>
              <a:t>On macOS, Configurator can be scripted:</a:t>
            </a: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install-app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remove-app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p>
          <a:p>
            <a:pPr marL="285750" indent="-285750">
              <a:buFont typeface="Arial" panose="020B0604020202020204" pitchFamily="34" charset="0"/>
              <a:buChar char="•"/>
            </a:pPr>
            <a:endParaRPr lang="en-GB" dirty="0">
              <a:solidFill>
                <a:srgbClr val="4E9A06"/>
              </a:solidFill>
              <a:latin typeface="Courier"/>
            </a:endParaRPr>
          </a:p>
          <a:p>
            <a:pPr marL="285750" indent="-285750">
              <a:buFont typeface="Arial" panose="020B0604020202020204" pitchFamily="34" charset="0"/>
              <a:buChar char="•"/>
            </a:pPr>
            <a:r>
              <a:rPr lang="en-GB" dirty="0"/>
              <a:t>On Linux, we use </a:t>
            </a:r>
            <a:r>
              <a:rPr lang="en-GB" dirty="0" err="1">
                <a:latin typeface="Courier"/>
              </a:rPr>
              <a:t>libimobiledevice</a:t>
            </a:r>
            <a:r>
              <a:rPr lang="en-GB" dirty="0"/>
              <a:t>:</a:t>
            </a:r>
          </a:p>
          <a:p>
            <a:pPr marL="476250" lvl="1" indent="-285750">
              <a:buFont typeface="Arial" panose="020B0604020202020204" pitchFamily="34" charset="0"/>
              <a:buChar char="•"/>
            </a:pPr>
            <a:r>
              <a:rPr lang="en-GB" sz="1600" b="1" dirty="0" err="1">
                <a:solidFill>
                  <a:srgbClr val="204A87"/>
                </a:solidFill>
                <a:latin typeface="Courier"/>
              </a:rPr>
              <a:t>ideviceinstaller</a:t>
            </a:r>
            <a:r>
              <a:rPr lang="en-GB" sz="1600" dirty="0">
                <a:latin typeface="Courier"/>
              </a:rPr>
              <a:t> --install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ideviceinstaller</a:t>
            </a:r>
            <a:r>
              <a:rPr lang="en-GB" sz="1600" dirty="0">
                <a:latin typeface="Courier"/>
              </a:rPr>
              <a:t> --uninstall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endParaRPr lang="en-GB" dirty="0"/>
          </a:p>
        </p:txBody>
      </p:sp>
    </p:spTree>
    <p:extLst>
      <p:ext uri="{BB962C8B-B14F-4D97-AF65-F5344CB8AC3E}">
        <p14:creationId xmlns:p14="http://schemas.microsoft.com/office/powerpoint/2010/main" val="2755029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Automation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67650" y="924911"/>
            <a:ext cx="6408698" cy="3286712"/>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https://cydia.saurik.com/package/libactivator/</a:t>
            </a:r>
            <a:endParaRPr lang="en-GB" sz="800" dirty="0"/>
          </a:p>
        </p:txBody>
      </p:sp>
    </p:spTree>
    <p:extLst>
      <p:ext uri="{BB962C8B-B14F-4D97-AF65-F5344CB8AC3E}">
        <p14:creationId xmlns:p14="http://schemas.microsoft.com/office/powerpoint/2010/main" val="4137423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Maybe commercial providers can help?</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81476" y="864401"/>
            <a:ext cx="5981047" cy="326446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https://www.runthatapp.com/demo/</a:t>
            </a:r>
            <a:endParaRPr lang="en-GB" sz="800" dirty="0"/>
          </a:p>
        </p:txBody>
      </p:sp>
      <p:sp>
        <p:nvSpPr>
          <p:cNvPr id="7" name="Rectangle 6">
            <a:extLst>
              <a:ext uri="{FF2B5EF4-FFF2-40B4-BE49-F238E27FC236}">
                <a16:creationId xmlns:a16="http://schemas.microsoft.com/office/drawing/2014/main" id="{3A698B7E-84C6-415D-AE25-BD34F838AC65}"/>
              </a:ext>
            </a:extLst>
          </p:cNvPr>
          <p:cNvSpPr/>
          <p:nvPr/>
        </p:nvSpPr>
        <p:spPr bwMode="auto">
          <a:xfrm>
            <a:off x="4669065" y="2511517"/>
            <a:ext cx="430473" cy="18772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6AA69989-4C18-40B2-810F-3D79468067AB}"/>
              </a:ext>
            </a:extLst>
          </p:cNvPr>
          <p:cNvSpPr/>
          <p:nvPr/>
        </p:nvSpPr>
        <p:spPr bwMode="auto">
          <a:xfrm>
            <a:off x="4677858" y="3320409"/>
            <a:ext cx="430473" cy="18772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7517713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721B-12B4-4DB9-9CDF-66D31611066A}"/>
              </a:ext>
            </a:extLst>
          </p:cNvPr>
          <p:cNvSpPr>
            <a:spLocks noGrp="1"/>
          </p:cNvSpPr>
          <p:nvPr>
            <p:ph type="title"/>
          </p:nvPr>
        </p:nvSpPr>
        <p:spPr/>
        <p:txBody>
          <a:bodyPr/>
          <a:lstStyle/>
          <a:p>
            <a:r>
              <a:rPr lang="en-GB" dirty="0"/>
              <a:t>Automation</a:t>
            </a:r>
          </a:p>
        </p:txBody>
      </p:sp>
      <p:sp>
        <p:nvSpPr>
          <p:cNvPr id="3" name="Content Placeholder 2">
            <a:extLst>
              <a:ext uri="{FF2B5EF4-FFF2-40B4-BE49-F238E27FC236}">
                <a16:creationId xmlns:a16="http://schemas.microsoft.com/office/drawing/2014/main" id="{4D6E636D-B6F4-4A12-B19F-63B26722EF21}"/>
              </a:ext>
            </a:extLst>
          </p:cNvPr>
          <p:cNvSpPr>
            <a:spLocks noGrp="1"/>
          </p:cNvSpPr>
          <p:nvPr>
            <p:ph idx="1"/>
          </p:nvPr>
        </p:nvSpPr>
        <p:spPr/>
        <p:txBody>
          <a:bodyPr/>
          <a:lstStyle/>
          <a:p>
            <a:pPr marL="285750" indent="-285750">
              <a:buFont typeface="Arial" panose="020B0604020202020204" pitchFamily="34" charset="0"/>
              <a:buChar char="•"/>
            </a:pPr>
            <a:r>
              <a:rPr lang="en-GB" dirty="0"/>
              <a:t>On macOS, Configurator can be scripted:</a:t>
            </a: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install-app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cfgutil</a:t>
            </a:r>
            <a:r>
              <a:rPr lang="en-GB" sz="1600" dirty="0">
                <a:latin typeface="Courier"/>
              </a:rPr>
              <a:t> remove-app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p>
          <a:p>
            <a:pPr marL="285750" indent="-285750">
              <a:buFont typeface="Arial" panose="020B0604020202020204" pitchFamily="34" charset="0"/>
              <a:buChar char="•"/>
            </a:pPr>
            <a:endParaRPr lang="en-GB" dirty="0">
              <a:solidFill>
                <a:srgbClr val="4E9A06"/>
              </a:solidFill>
              <a:latin typeface="Courier"/>
            </a:endParaRPr>
          </a:p>
          <a:p>
            <a:pPr marL="285750" indent="-285750">
              <a:buFont typeface="Arial" panose="020B0604020202020204" pitchFamily="34" charset="0"/>
              <a:buChar char="•"/>
            </a:pPr>
            <a:r>
              <a:rPr lang="en-GB" dirty="0"/>
              <a:t>On Linux, we use </a:t>
            </a:r>
            <a:r>
              <a:rPr lang="en-GB" dirty="0" err="1">
                <a:latin typeface="Courier"/>
              </a:rPr>
              <a:t>libimobiledevice</a:t>
            </a:r>
            <a:r>
              <a:rPr lang="en-GB" dirty="0"/>
              <a:t>:</a:t>
            </a:r>
          </a:p>
          <a:p>
            <a:pPr marL="476250" lvl="1" indent="-285750">
              <a:buFont typeface="Arial" panose="020B0604020202020204" pitchFamily="34" charset="0"/>
              <a:buChar char="•"/>
            </a:pPr>
            <a:r>
              <a:rPr lang="en-GB" sz="1600" b="1" dirty="0" err="1">
                <a:solidFill>
                  <a:srgbClr val="204A87"/>
                </a:solidFill>
                <a:latin typeface="Courier"/>
              </a:rPr>
              <a:t>ideviceinstaller</a:t>
            </a:r>
            <a:r>
              <a:rPr lang="en-GB" sz="1600" dirty="0">
                <a:latin typeface="Courier"/>
              </a:rPr>
              <a:t> --install </a:t>
            </a:r>
            <a:r>
              <a:rPr lang="en-GB" sz="1600" dirty="0">
                <a:solidFill>
                  <a:srgbClr val="4E9A06"/>
                </a:solidFill>
                <a:latin typeface="Courier"/>
              </a:rPr>
              <a:t>"&lt;</a:t>
            </a:r>
            <a:r>
              <a:rPr lang="en-GB" sz="1600" i="1" dirty="0" err="1">
                <a:solidFill>
                  <a:srgbClr val="4E9A06"/>
                </a:solidFill>
                <a:latin typeface="Courier"/>
              </a:rPr>
              <a:t>file.ipa</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r>
              <a:rPr lang="en-GB" sz="1600" b="1" dirty="0" err="1">
                <a:solidFill>
                  <a:srgbClr val="204A87"/>
                </a:solidFill>
                <a:latin typeface="Courier"/>
              </a:rPr>
              <a:t>ideviceinstaller</a:t>
            </a:r>
            <a:r>
              <a:rPr lang="en-GB" sz="1600" dirty="0">
                <a:latin typeface="Courier"/>
              </a:rPr>
              <a:t> --uninstall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p>
          <a:p>
            <a:pPr marL="476250" lvl="1" indent="-285750">
              <a:buFont typeface="Arial" panose="020B0604020202020204" pitchFamily="34" charset="0"/>
              <a:buChar char="•"/>
            </a:pPr>
            <a:endParaRPr lang="en-GB" dirty="0">
              <a:solidFill>
                <a:srgbClr val="4E9A06"/>
              </a:solidFill>
              <a:latin typeface="Courier"/>
            </a:endParaRPr>
          </a:p>
          <a:p>
            <a:pPr marL="285750" indent="-285750">
              <a:buFont typeface="Arial" panose="020B0604020202020204" pitchFamily="34" charset="0"/>
              <a:buChar char="•"/>
            </a:pPr>
            <a:r>
              <a:rPr lang="en-GB" dirty="0"/>
              <a:t>For the rest, we SSH into the device and use Activator:</a:t>
            </a:r>
          </a:p>
          <a:p>
            <a:pPr marL="476250" lvl="1" indent="-285750">
              <a:buFont typeface="Arial" panose="020B0604020202020204" pitchFamily="34" charset="0"/>
              <a:buChar char="•"/>
            </a:pPr>
            <a:r>
              <a:rPr lang="en-GB" sz="1600" b="1" dirty="0">
                <a:solidFill>
                  <a:srgbClr val="204A87"/>
                </a:solidFill>
                <a:latin typeface="Courier"/>
              </a:rPr>
              <a:t>activator</a:t>
            </a:r>
            <a:r>
              <a:rPr lang="en-GB" sz="1600" dirty="0">
                <a:latin typeface="Courier"/>
              </a:rPr>
              <a:t> send </a:t>
            </a:r>
            <a:r>
              <a:rPr lang="en-GB" sz="1600" dirty="0" err="1">
                <a:latin typeface="Courier"/>
              </a:rPr>
              <a:t>libactivator.system.homebutton</a:t>
            </a:r>
            <a:endParaRPr lang="en-GB" dirty="0">
              <a:latin typeface="Courier"/>
            </a:endParaRPr>
          </a:p>
          <a:p>
            <a:pPr marL="476250" lvl="1" indent="-285750">
              <a:buFont typeface="Arial" panose="020B0604020202020204" pitchFamily="34" charset="0"/>
              <a:buChar char="•"/>
            </a:pPr>
            <a:r>
              <a:rPr lang="en-GB" sz="1600" b="1" dirty="0">
                <a:solidFill>
                  <a:srgbClr val="204A87"/>
                </a:solidFill>
                <a:latin typeface="Courier"/>
              </a:rPr>
              <a:t>activator</a:t>
            </a:r>
            <a:r>
              <a:rPr lang="en-GB" sz="1600" dirty="0">
                <a:latin typeface="Courier"/>
              </a:rPr>
              <a:t> send </a:t>
            </a:r>
            <a:r>
              <a:rPr lang="en-GB" sz="1600" dirty="0">
                <a:solidFill>
                  <a:srgbClr val="4E9A06"/>
                </a:solidFill>
                <a:latin typeface="Courier"/>
              </a:rPr>
              <a:t>"&lt;</a:t>
            </a:r>
            <a:r>
              <a:rPr lang="en-GB" sz="1600" i="1" dirty="0" err="1">
                <a:solidFill>
                  <a:srgbClr val="4E9A06"/>
                </a:solidFill>
                <a:latin typeface="Courier"/>
              </a:rPr>
              <a:t>bundle_id</a:t>
            </a:r>
            <a:r>
              <a:rPr lang="en-GB" sz="1600" dirty="0">
                <a:solidFill>
                  <a:srgbClr val="4E9A06"/>
                </a:solidFill>
                <a:latin typeface="Courier"/>
              </a:rPr>
              <a:t>&gt;"</a:t>
            </a:r>
            <a:endParaRPr lang="en-GB" dirty="0">
              <a:solidFill>
                <a:srgbClr val="4E9A06"/>
              </a:solidFill>
              <a:latin typeface="Courier"/>
            </a:endParaRPr>
          </a:p>
          <a:p>
            <a:pPr marL="476250" lvl="1" indent="-285750">
              <a:buFont typeface="Arial" panose="020B0604020202020204" pitchFamily="34" charset="0"/>
              <a:buChar char="•"/>
            </a:pPr>
            <a:endParaRPr lang="en-GB" sz="1600" b="1" dirty="0">
              <a:solidFill>
                <a:srgbClr val="204A87"/>
              </a:solidFill>
              <a:latin typeface="Courier"/>
            </a:endParaRPr>
          </a:p>
          <a:p>
            <a:pPr marL="476250" lvl="1" indent="-285750">
              <a:buFont typeface="Arial" panose="020B0604020202020204" pitchFamily="34" charset="0"/>
              <a:buChar char="•"/>
            </a:pPr>
            <a:r>
              <a:rPr lang="en-GB" sz="1600" b="1" dirty="0">
                <a:solidFill>
                  <a:srgbClr val="204A87"/>
                </a:solidFill>
                <a:latin typeface="Courier"/>
              </a:rPr>
              <a:t>activator</a:t>
            </a:r>
            <a:r>
              <a:rPr lang="en-GB" sz="1600" dirty="0">
                <a:latin typeface="Courier"/>
              </a:rPr>
              <a:t> listeners</a:t>
            </a:r>
            <a:endParaRPr lang="en-GB" dirty="0"/>
          </a:p>
        </p:txBody>
      </p:sp>
    </p:spTree>
    <p:extLst>
      <p:ext uri="{BB962C8B-B14F-4D97-AF65-F5344CB8AC3E}">
        <p14:creationId xmlns:p14="http://schemas.microsoft.com/office/powerpoint/2010/main" val="3063415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Automatically granting permissions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91183" y="924911"/>
            <a:ext cx="6361631" cy="3286712"/>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https://objective-see.com/blog/blog_0x4C.html</a:t>
            </a:r>
            <a:endParaRPr lang="en-GB" sz="800" dirty="0"/>
          </a:p>
        </p:txBody>
      </p:sp>
    </p:spTree>
    <p:extLst>
      <p:ext uri="{BB962C8B-B14F-4D97-AF65-F5344CB8AC3E}">
        <p14:creationId xmlns:p14="http://schemas.microsoft.com/office/powerpoint/2010/main" val="3562255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C50F-5395-4478-8E59-F713210E7631}"/>
              </a:ext>
            </a:extLst>
          </p:cNvPr>
          <p:cNvSpPr>
            <a:spLocks noGrp="1"/>
          </p:cNvSpPr>
          <p:nvPr>
            <p:ph type="title"/>
          </p:nvPr>
        </p:nvSpPr>
        <p:spPr/>
        <p:txBody>
          <a:bodyPr/>
          <a:lstStyle/>
          <a:p>
            <a:r>
              <a:rPr lang="en-GB" dirty="0"/>
              <a:t>Automatically granting permissions</a:t>
            </a:r>
          </a:p>
        </p:txBody>
      </p:sp>
      <p:pic>
        <p:nvPicPr>
          <p:cNvPr id="5" name="Content Placeholder 4" descr="Text&#10;&#10;Description automatically generated">
            <a:extLst>
              <a:ext uri="{FF2B5EF4-FFF2-40B4-BE49-F238E27FC236}">
                <a16:creationId xmlns:a16="http://schemas.microsoft.com/office/drawing/2014/main" id="{0345700C-AD34-4C5F-BC38-E63CCD3D2E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948" y="740996"/>
            <a:ext cx="7014104" cy="3661508"/>
          </a:xfrm>
        </p:spPr>
      </p:pic>
      <p:sp>
        <p:nvSpPr>
          <p:cNvPr id="6" name="Rectangle 5">
            <a:extLst>
              <a:ext uri="{FF2B5EF4-FFF2-40B4-BE49-F238E27FC236}">
                <a16:creationId xmlns:a16="http://schemas.microsoft.com/office/drawing/2014/main" id="{767BAF59-0BFF-4FFB-B0C8-6B33F9BAE8D6}"/>
              </a:ext>
            </a:extLst>
          </p:cNvPr>
          <p:cNvSpPr/>
          <p:nvPr/>
        </p:nvSpPr>
        <p:spPr bwMode="auto">
          <a:xfrm>
            <a:off x="1134559" y="2505807"/>
            <a:ext cx="3903434" cy="325315"/>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940327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C50F-5395-4478-8E59-F713210E7631}"/>
              </a:ext>
            </a:extLst>
          </p:cNvPr>
          <p:cNvSpPr>
            <a:spLocks noGrp="1"/>
          </p:cNvSpPr>
          <p:nvPr>
            <p:ph type="title"/>
          </p:nvPr>
        </p:nvSpPr>
        <p:spPr/>
        <p:txBody>
          <a:bodyPr/>
          <a:lstStyle/>
          <a:p>
            <a:r>
              <a:rPr lang="en-GB" dirty="0"/>
              <a:t>Automatically granting permissions</a:t>
            </a:r>
          </a:p>
        </p:txBody>
      </p:sp>
      <p:pic>
        <p:nvPicPr>
          <p:cNvPr id="5" name="Content Placeholder 4" descr="A picture containing text, computer, electronics, black&#10;&#10;Description automatically generated">
            <a:extLst>
              <a:ext uri="{FF2B5EF4-FFF2-40B4-BE49-F238E27FC236}">
                <a16:creationId xmlns:a16="http://schemas.microsoft.com/office/drawing/2014/main" id="{F0C399C0-D13F-4501-928F-A02E87D76C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954" y="737775"/>
            <a:ext cx="7640092" cy="3667950"/>
          </a:xfrm>
        </p:spPr>
      </p:pic>
      <p:sp>
        <p:nvSpPr>
          <p:cNvPr id="7" name="Rectangle 6">
            <a:extLst>
              <a:ext uri="{FF2B5EF4-FFF2-40B4-BE49-F238E27FC236}">
                <a16:creationId xmlns:a16="http://schemas.microsoft.com/office/drawing/2014/main" id="{81BC18B0-7F54-46E7-B6D1-3B6476970006}"/>
              </a:ext>
            </a:extLst>
          </p:cNvPr>
          <p:cNvSpPr/>
          <p:nvPr/>
        </p:nvSpPr>
        <p:spPr bwMode="auto">
          <a:xfrm>
            <a:off x="897167" y="1509194"/>
            <a:ext cx="922842" cy="22539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81542C35-C544-4017-B3E1-CF7411089F6A}"/>
              </a:ext>
            </a:extLst>
          </p:cNvPr>
          <p:cNvSpPr/>
          <p:nvPr/>
        </p:nvSpPr>
        <p:spPr bwMode="auto">
          <a:xfrm>
            <a:off x="1767604" y="1509194"/>
            <a:ext cx="1248157" cy="22539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254E7BF1-C770-44BF-8470-094B9B86CFB3}"/>
              </a:ext>
            </a:extLst>
          </p:cNvPr>
          <p:cNvSpPr/>
          <p:nvPr/>
        </p:nvSpPr>
        <p:spPr bwMode="auto">
          <a:xfrm>
            <a:off x="3253504" y="1517986"/>
            <a:ext cx="527189" cy="22539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Callout: Line 5">
            <a:extLst>
              <a:ext uri="{FF2B5EF4-FFF2-40B4-BE49-F238E27FC236}">
                <a16:creationId xmlns:a16="http://schemas.microsoft.com/office/drawing/2014/main" id="{B36755EE-819A-4469-BB38-59B0C52A3495}"/>
              </a:ext>
            </a:extLst>
          </p:cNvPr>
          <p:cNvSpPr/>
          <p:nvPr/>
        </p:nvSpPr>
        <p:spPr bwMode="auto">
          <a:xfrm>
            <a:off x="4475284" y="2320849"/>
            <a:ext cx="2804747" cy="1582936"/>
          </a:xfrm>
          <a:prstGeom prst="borderCallout1">
            <a:avLst>
              <a:gd name="adj1" fmla="val 19861"/>
              <a:gd name="adj2" fmla="val -4258"/>
              <a:gd name="adj3" fmla="val -19273"/>
              <a:gd name="adj4" fmla="val -25088"/>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err="1">
                <a:latin typeface="Courier"/>
              </a:rPr>
              <a:t>auth_value</a:t>
            </a:r>
            <a:r>
              <a:rPr lang="en-GB" dirty="0">
                <a:latin typeface="Courier"/>
              </a:rPr>
              <a:t> </a:t>
            </a:r>
            <a:r>
              <a:rPr lang="en-GB" b="1" dirty="0">
                <a:solidFill>
                  <a:srgbClr val="CE5C00"/>
                </a:solidFill>
                <a:latin typeface="Courier"/>
              </a:rPr>
              <a:t>==</a:t>
            </a:r>
            <a:r>
              <a:rPr lang="en-GB" dirty="0">
                <a:latin typeface="Courier"/>
              </a:rPr>
              <a:t> </a:t>
            </a:r>
            <a:r>
              <a:rPr lang="en-GB" dirty="0">
                <a:solidFill>
                  <a:srgbClr val="0000CF"/>
                </a:solidFill>
                <a:latin typeface="Courier"/>
              </a:rPr>
              <a:t>0</a:t>
            </a:r>
            <a:r>
              <a:rPr lang="en-GB" dirty="0"/>
              <a:t>: permission not granted</a:t>
            </a:r>
          </a:p>
          <a:p>
            <a:pPr algn="ctr"/>
            <a:endParaRPr lang="en-GB" dirty="0"/>
          </a:p>
          <a:p>
            <a:pPr algn="ctr"/>
            <a:r>
              <a:rPr lang="en-GB" dirty="0" err="1">
                <a:latin typeface="Courier"/>
              </a:rPr>
              <a:t>auth_value</a:t>
            </a:r>
            <a:r>
              <a:rPr lang="en-GB" dirty="0">
                <a:latin typeface="Courier"/>
              </a:rPr>
              <a:t> </a:t>
            </a:r>
            <a:r>
              <a:rPr lang="en-GB" b="1" dirty="0">
                <a:solidFill>
                  <a:srgbClr val="CE5C00"/>
                </a:solidFill>
                <a:latin typeface="Courier"/>
              </a:rPr>
              <a:t>==</a:t>
            </a:r>
            <a:r>
              <a:rPr lang="en-GB" dirty="0">
                <a:latin typeface="Courier"/>
              </a:rPr>
              <a:t> </a:t>
            </a:r>
            <a:r>
              <a:rPr lang="en-GB" dirty="0">
                <a:solidFill>
                  <a:srgbClr val="0000CF"/>
                </a:solidFill>
                <a:latin typeface="Courier"/>
              </a:rPr>
              <a:t>2</a:t>
            </a:r>
            <a:r>
              <a:rPr lang="en-GB" dirty="0"/>
              <a:t>: permission granted</a:t>
            </a:r>
          </a:p>
        </p:txBody>
      </p:sp>
    </p:spTree>
    <p:extLst>
      <p:ext uri="{BB962C8B-B14F-4D97-AF65-F5344CB8AC3E}">
        <p14:creationId xmlns:p14="http://schemas.microsoft.com/office/powerpoint/2010/main" val="1403307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C50F-5395-4478-8E59-F713210E7631}"/>
              </a:ext>
            </a:extLst>
          </p:cNvPr>
          <p:cNvSpPr>
            <a:spLocks noGrp="1"/>
          </p:cNvSpPr>
          <p:nvPr>
            <p:ph type="title"/>
          </p:nvPr>
        </p:nvSpPr>
        <p:spPr/>
        <p:txBody>
          <a:bodyPr/>
          <a:lstStyle/>
          <a:p>
            <a:r>
              <a:rPr lang="en-GB" dirty="0"/>
              <a:t>Automatically granting permissions</a:t>
            </a:r>
          </a:p>
        </p:txBody>
      </p:sp>
      <p:pic>
        <p:nvPicPr>
          <p:cNvPr id="8" name="Content Placeholder 7" descr="Text&#10;&#10;Description automatically generated">
            <a:extLst>
              <a:ext uri="{FF2B5EF4-FFF2-40B4-BE49-F238E27FC236}">
                <a16:creationId xmlns:a16="http://schemas.microsoft.com/office/drawing/2014/main" id="{4A1FA9FB-30D5-4E49-920B-6894B3411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3110" y="614362"/>
            <a:ext cx="7337779" cy="3907194"/>
          </a:xfrm>
        </p:spPr>
      </p:pic>
      <p:sp>
        <p:nvSpPr>
          <p:cNvPr id="6" name="Rectangle 5">
            <a:extLst>
              <a:ext uri="{FF2B5EF4-FFF2-40B4-BE49-F238E27FC236}">
                <a16:creationId xmlns:a16="http://schemas.microsoft.com/office/drawing/2014/main" id="{767BAF59-0BFF-4FFB-B0C8-6B33F9BAE8D6}"/>
              </a:ext>
            </a:extLst>
          </p:cNvPr>
          <p:cNvSpPr/>
          <p:nvPr/>
        </p:nvSpPr>
        <p:spPr bwMode="auto">
          <a:xfrm>
            <a:off x="1371951" y="2804746"/>
            <a:ext cx="2918695" cy="26377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AEF12276-9D5A-4BC8-9510-256C8D27C47C}"/>
              </a:ext>
            </a:extLst>
          </p:cNvPr>
          <p:cNvSpPr/>
          <p:nvPr/>
        </p:nvSpPr>
        <p:spPr bwMode="auto">
          <a:xfrm>
            <a:off x="1371951" y="2602523"/>
            <a:ext cx="4694741" cy="26377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5753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AA73-717F-48D6-BB6E-2C360E87139C}"/>
              </a:ext>
            </a:extLst>
          </p:cNvPr>
          <p:cNvSpPr>
            <a:spLocks noGrp="1"/>
          </p:cNvSpPr>
          <p:nvPr>
            <p:ph type="title"/>
          </p:nvPr>
        </p:nvSpPr>
        <p:spPr/>
        <p:txBody>
          <a:bodyPr/>
          <a:lstStyle/>
          <a:p>
            <a:r>
              <a:rPr lang="en-GB" dirty="0"/>
              <a:t>The available permissions</a:t>
            </a:r>
          </a:p>
        </p:txBody>
      </p:sp>
      <p:graphicFrame>
        <p:nvGraphicFramePr>
          <p:cNvPr id="4" name="Table 4">
            <a:extLst>
              <a:ext uri="{FF2B5EF4-FFF2-40B4-BE49-F238E27FC236}">
                <a16:creationId xmlns:a16="http://schemas.microsoft.com/office/drawing/2014/main" id="{8608A270-AF77-4D0F-B363-572281662553}"/>
              </a:ext>
            </a:extLst>
          </p:cNvPr>
          <p:cNvGraphicFramePr>
            <a:graphicFrameLocks noGrp="1"/>
          </p:cNvGraphicFramePr>
          <p:nvPr>
            <p:ph idx="1"/>
            <p:extLst>
              <p:ext uri="{D42A27DB-BD31-4B8C-83A1-F6EECF244321}">
                <p14:modId xmlns:p14="http://schemas.microsoft.com/office/powerpoint/2010/main" val="49469592"/>
              </p:ext>
            </p:extLst>
          </p:nvPr>
        </p:nvGraphicFramePr>
        <p:xfrm>
          <a:off x="431799" y="724462"/>
          <a:ext cx="8375649" cy="3619566"/>
        </p:xfrm>
        <a:graphic>
          <a:graphicData uri="http://schemas.openxmlformats.org/drawingml/2006/table">
            <a:tbl>
              <a:tblPr firstRow="1" bandRow="1">
                <a:tableStyleId>{5C22544A-7EE6-4342-B048-85BDC9FD1C3A}</a:tableStyleId>
              </a:tblPr>
              <a:tblGrid>
                <a:gridCol w="204012">
                  <a:extLst>
                    <a:ext uri="{9D8B030D-6E8A-4147-A177-3AD203B41FA5}">
                      <a16:colId xmlns:a16="http://schemas.microsoft.com/office/drawing/2014/main" val="3645988301"/>
                    </a:ext>
                  </a:extLst>
                </a:gridCol>
                <a:gridCol w="2415120">
                  <a:extLst>
                    <a:ext uri="{9D8B030D-6E8A-4147-A177-3AD203B41FA5}">
                      <a16:colId xmlns:a16="http://schemas.microsoft.com/office/drawing/2014/main" val="1806031121"/>
                    </a:ext>
                  </a:extLst>
                </a:gridCol>
                <a:gridCol w="1169377">
                  <a:extLst>
                    <a:ext uri="{9D8B030D-6E8A-4147-A177-3AD203B41FA5}">
                      <a16:colId xmlns:a16="http://schemas.microsoft.com/office/drawing/2014/main" val="4044686593"/>
                    </a:ext>
                  </a:extLst>
                </a:gridCol>
                <a:gridCol w="4587140">
                  <a:extLst>
                    <a:ext uri="{9D8B030D-6E8A-4147-A177-3AD203B41FA5}">
                      <a16:colId xmlns:a16="http://schemas.microsoft.com/office/drawing/2014/main" val="3377328061"/>
                    </a:ext>
                  </a:extLst>
                </a:gridCol>
              </a:tblGrid>
              <a:tr h="201664">
                <a:tc>
                  <a:txBody>
                    <a:bodyPr/>
                    <a:lstStyle/>
                    <a:p>
                      <a:pPr algn="ctr"/>
                      <a:endParaRPr lang="en-GB" sz="900" b="1" dirty="0">
                        <a:latin typeface="Courier"/>
                      </a:endParaRPr>
                    </a:p>
                  </a:txBody>
                  <a:tcPr marL="87343" marR="87343" marT="43671" marB="43671"/>
                </a:tc>
                <a:tc>
                  <a:txBody>
                    <a:bodyPr/>
                    <a:lstStyle/>
                    <a:p>
                      <a:r>
                        <a:rPr lang="en-GB" sz="1000" dirty="0">
                          <a:latin typeface="Courier"/>
                        </a:rPr>
                        <a:t>service</a:t>
                      </a:r>
                      <a:endParaRPr lang="en-GB" sz="900" dirty="0">
                        <a:latin typeface="Courier"/>
                      </a:endParaRPr>
                    </a:p>
                  </a:txBody>
                  <a:tcPr marL="87343" marR="87343" marT="43671" marB="43671"/>
                </a:tc>
                <a:tc>
                  <a:txBody>
                    <a:bodyPr/>
                    <a:lstStyle/>
                    <a:p>
                      <a:r>
                        <a:rPr lang="en-GB" sz="900" dirty="0"/>
                        <a:t>Label in Settings</a:t>
                      </a:r>
                    </a:p>
                  </a:txBody>
                  <a:tcPr marL="87343" marR="87343" marT="43671" marB="43671"/>
                </a:tc>
                <a:tc>
                  <a:txBody>
                    <a:bodyPr/>
                    <a:lstStyle/>
                    <a:p>
                      <a:r>
                        <a:rPr lang="en-GB" sz="900" dirty="0"/>
                        <a:t>Description</a:t>
                      </a:r>
                    </a:p>
                  </a:txBody>
                  <a:tcPr marL="87343" marR="87343" marT="43671" marB="43671"/>
                </a:tc>
                <a:extLst>
                  <a:ext uri="{0D108BD9-81ED-4DB2-BD59-A6C34878D82A}">
                    <a16:rowId xmlns:a16="http://schemas.microsoft.com/office/drawing/2014/main" val="1844056898"/>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kTCCServiceCalendar</a:t>
                      </a:r>
                      <a:endParaRPr lang="en-GB" sz="800" dirty="0">
                        <a:latin typeface="Courier"/>
                      </a:endParaRPr>
                    </a:p>
                  </a:txBody>
                  <a:tcPr marL="87343" marR="87343" marT="43671" marB="43671"/>
                </a:tc>
                <a:tc>
                  <a:txBody>
                    <a:bodyPr/>
                    <a:lstStyle/>
                    <a:p>
                      <a:r>
                        <a:rPr lang="en-GB" sz="900" dirty="0"/>
                        <a:t>Calendars</a:t>
                      </a:r>
                    </a:p>
                  </a:txBody>
                  <a:tcPr marL="87343" marR="87343" marT="43671" marB="43671"/>
                </a:tc>
                <a:tc>
                  <a:txBody>
                    <a:bodyPr/>
                    <a:lstStyle/>
                    <a:p>
                      <a:r>
                        <a:rPr lang="en-GB" sz="900" dirty="0"/>
                        <a:t>“Access Your Calendar”</a:t>
                      </a:r>
                    </a:p>
                  </a:txBody>
                  <a:tcPr marL="87343" marR="87343" marT="43671" marB="43671"/>
                </a:tc>
                <a:extLst>
                  <a:ext uri="{0D108BD9-81ED-4DB2-BD59-A6C34878D82A}">
                    <a16:rowId xmlns:a16="http://schemas.microsoft.com/office/drawing/2014/main" val="604118496"/>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kTCCServiceAddressBook</a:t>
                      </a:r>
                      <a:endParaRPr lang="en-GB" sz="800" dirty="0">
                        <a:latin typeface="Courier"/>
                      </a:endParaRPr>
                    </a:p>
                  </a:txBody>
                  <a:tcPr marL="87343" marR="87343" marT="43671" marB="43671"/>
                </a:tc>
                <a:tc>
                  <a:txBody>
                    <a:bodyPr/>
                    <a:lstStyle/>
                    <a:p>
                      <a:r>
                        <a:rPr lang="en-GB" sz="900" dirty="0"/>
                        <a:t>Contacts</a:t>
                      </a:r>
                    </a:p>
                  </a:txBody>
                  <a:tcPr marL="87343" marR="87343" marT="43671" marB="43671"/>
                </a:tc>
                <a:tc>
                  <a:txBody>
                    <a:bodyPr/>
                    <a:lstStyle/>
                    <a:p>
                      <a:r>
                        <a:rPr lang="en-GB" sz="900" dirty="0"/>
                        <a:t>“Access Your Contacts”</a:t>
                      </a:r>
                    </a:p>
                  </a:txBody>
                  <a:tcPr marL="87343" marR="87343" marT="43671" marB="43671"/>
                </a:tc>
                <a:extLst>
                  <a:ext uri="{0D108BD9-81ED-4DB2-BD59-A6C34878D82A}">
                    <a16:rowId xmlns:a16="http://schemas.microsoft.com/office/drawing/2014/main" val="3255842603"/>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kTCCServiceReminders</a:t>
                      </a:r>
                      <a:endParaRPr lang="en-GB" sz="800" dirty="0">
                        <a:latin typeface="Courier"/>
                      </a:endParaRPr>
                    </a:p>
                  </a:txBody>
                  <a:tcPr marL="87343" marR="87343" marT="43671" marB="43671"/>
                </a:tc>
                <a:tc>
                  <a:txBody>
                    <a:bodyPr/>
                    <a:lstStyle/>
                    <a:p>
                      <a:r>
                        <a:rPr lang="en-GB" sz="900" dirty="0"/>
                        <a:t>Reminders</a:t>
                      </a:r>
                    </a:p>
                  </a:txBody>
                  <a:tcPr marL="87343" marR="87343" marT="43671" marB="43671"/>
                </a:tc>
                <a:tc>
                  <a:txBody>
                    <a:bodyPr/>
                    <a:lstStyle/>
                    <a:p>
                      <a:r>
                        <a:rPr lang="en-GB" sz="900" dirty="0"/>
                        <a:t>“Access Your Reminders”</a:t>
                      </a:r>
                    </a:p>
                  </a:txBody>
                  <a:tcPr marL="87343" marR="87343" marT="43671" marB="43671"/>
                </a:tc>
                <a:extLst>
                  <a:ext uri="{0D108BD9-81ED-4DB2-BD59-A6C34878D82A}">
                    <a16:rowId xmlns:a16="http://schemas.microsoft.com/office/drawing/2014/main" val="3802388869"/>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kTCCServicePhotos</a:t>
                      </a:r>
                      <a:endParaRPr lang="en-GB" sz="800" dirty="0">
                        <a:latin typeface="Courier"/>
                      </a:endParaRPr>
                    </a:p>
                  </a:txBody>
                  <a:tcPr marL="87343" marR="87343" marT="43671" marB="43671"/>
                </a:tc>
                <a:tc>
                  <a:txBody>
                    <a:bodyPr/>
                    <a:lstStyle/>
                    <a:p>
                      <a:r>
                        <a:rPr lang="en-GB" sz="900" dirty="0"/>
                        <a:t>Photos (All Photos)</a:t>
                      </a:r>
                    </a:p>
                  </a:txBody>
                  <a:tcPr marL="87343" marR="87343" marT="43671" marB="43671"/>
                </a:tc>
                <a:tc>
                  <a:txBody>
                    <a:bodyPr/>
                    <a:lstStyle/>
                    <a:p>
                      <a:r>
                        <a:rPr lang="en-GB" sz="900" dirty="0"/>
                        <a:t>“Access your photos”</a:t>
                      </a:r>
                    </a:p>
                  </a:txBody>
                  <a:tcPr marL="87343" marR="87343" marT="43671" marB="43671"/>
                </a:tc>
                <a:extLst>
                  <a:ext uri="{0D108BD9-81ED-4DB2-BD59-A6C34878D82A}">
                    <a16:rowId xmlns:a16="http://schemas.microsoft.com/office/drawing/2014/main" val="2010481352"/>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kTCCServicePhotosAdd</a:t>
                      </a:r>
                      <a:endParaRPr lang="en-GB" sz="800" dirty="0">
                        <a:latin typeface="Courier"/>
                      </a:endParaRPr>
                    </a:p>
                  </a:txBody>
                  <a:tcPr marL="87343" marR="87343" marT="43671" marB="43671"/>
                </a:tc>
                <a:tc>
                  <a:txBody>
                    <a:bodyPr/>
                    <a:lstStyle/>
                    <a:p>
                      <a:r>
                        <a:rPr lang="en-GB" sz="900" dirty="0"/>
                        <a:t>Photos (Add Photos Only)</a:t>
                      </a:r>
                    </a:p>
                  </a:txBody>
                  <a:tcPr marL="87343" marR="87343" marT="43671" marB="43671"/>
                </a:tc>
                <a:tc>
                  <a:txBody>
                    <a:bodyPr/>
                    <a:lstStyle/>
                    <a:p>
                      <a:r>
                        <a:rPr lang="en-GB" sz="900" dirty="0"/>
                        <a:t>“Add to your Photos”</a:t>
                      </a:r>
                    </a:p>
                  </a:txBody>
                  <a:tcPr marL="87343" marR="87343" marT="43671" marB="43671"/>
                </a:tc>
                <a:extLst>
                  <a:ext uri="{0D108BD9-81ED-4DB2-BD59-A6C34878D82A}">
                    <a16:rowId xmlns:a16="http://schemas.microsoft.com/office/drawing/2014/main" val="3574191161"/>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kTCCServiceMediaLibrary</a:t>
                      </a:r>
                      <a:endParaRPr lang="en-GB" sz="800" dirty="0">
                        <a:latin typeface="Courier"/>
                      </a:endParaRPr>
                    </a:p>
                  </a:txBody>
                  <a:tcPr marL="87343" marR="87343" marT="43671" marB="43671"/>
                </a:tc>
                <a:tc>
                  <a:txBody>
                    <a:bodyPr/>
                    <a:lstStyle/>
                    <a:p>
                      <a:r>
                        <a:rPr lang="en-GB" sz="900" dirty="0"/>
                        <a:t>Media &amp; Apple Music</a:t>
                      </a:r>
                    </a:p>
                  </a:txBody>
                  <a:tcPr marL="87343" marR="87343" marT="43671" marB="43671"/>
                </a:tc>
                <a:tc>
                  <a:txBody>
                    <a:bodyPr/>
                    <a:lstStyle/>
                    <a:p>
                      <a:r>
                        <a:rPr lang="en-GB" sz="900" dirty="0"/>
                        <a:t>“Access Apple Music, your music and video activity, and your media library”</a:t>
                      </a:r>
                    </a:p>
                  </a:txBody>
                  <a:tcPr marL="87343" marR="87343" marT="43671" marB="43671"/>
                </a:tc>
                <a:extLst>
                  <a:ext uri="{0D108BD9-81ED-4DB2-BD59-A6C34878D82A}">
                    <a16:rowId xmlns:a16="http://schemas.microsoft.com/office/drawing/2014/main" val="4196930811"/>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kTCCServiceBluetoothAlways</a:t>
                      </a:r>
                      <a:endParaRPr lang="en-GB" sz="800" dirty="0">
                        <a:latin typeface="Courier"/>
                      </a:endParaRPr>
                    </a:p>
                  </a:txBody>
                  <a:tcPr marL="87343" marR="87343" marT="43671" marB="43671"/>
                </a:tc>
                <a:tc>
                  <a:txBody>
                    <a:bodyPr/>
                    <a:lstStyle/>
                    <a:p>
                      <a:r>
                        <a:rPr lang="en-GB" sz="900" dirty="0"/>
                        <a:t>Bluetooth</a:t>
                      </a:r>
                    </a:p>
                  </a:txBody>
                  <a:tcPr marL="87343" marR="87343" marT="43671" marB="43671"/>
                </a:tc>
                <a:tc>
                  <a:txBody>
                    <a:bodyPr/>
                    <a:lstStyle/>
                    <a:p>
                      <a:r>
                        <a:rPr lang="en-GB" sz="900" dirty="0"/>
                        <a:t>“Find and connect to Bluetooth accessories. This app may also use Bluetooth to know when you’re nearby.”</a:t>
                      </a:r>
                    </a:p>
                  </a:txBody>
                  <a:tcPr marL="87343" marR="87343" marT="43671" marB="43671"/>
                </a:tc>
                <a:extLst>
                  <a:ext uri="{0D108BD9-81ED-4DB2-BD59-A6C34878D82A}">
                    <a16:rowId xmlns:a16="http://schemas.microsoft.com/office/drawing/2014/main" val="326463366"/>
                  </a:ext>
                </a:extLst>
              </a:tr>
              <a:tr h="201664">
                <a:tc>
                  <a:txBody>
                    <a:bodyPr/>
                    <a:lstStyle/>
                    <a:p>
                      <a:pPr algn="ctr"/>
                      <a:r>
                        <a:rPr lang="en-DE" sz="800" b="1" dirty="0"/>
                        <a:t>☐</a:t>
                      </a:r>
                      <a:endParaRPr lang="en-GB" sz="800" b="1" dirty="0">
                        <a:latin typeface="Courier"/>
                      </a:endParaRPr>
                    </a:p>
                  </a:txBody>
                  <a:tcPr marL="87343" marR="87343" marT="43671" marB="43671"/>
                </a:tc>
                <a:tc>
                  <a:txBody>
                    <a:bodyPr/>
                    <a:lstStyle/>
                    <a:p>
                      <a:r>
                        <a:rPr lang="en-GB" sz="800" dirty="0" err="1">
                          <a:latin typeface="Courier"/>
                        </a:rPr>
                        <a:t>kTCCServiceSpeechRecognition</a:t>
                      </a:r>
                      <a:endParaRPr lang="en-GB" sz="800" dirty="0">
                        <a:latin typeface="Courier"/>
                      </a:endParaRPr>
                    </a:p>
                  </a:txBody>
                  <a:tcPr marL="87343" marR="87343" marT="43671" marB="43671"/>
                </a:tc>
                <a:tc>
                  <a:txBody>
                    <a:bodyPr/>
                    <a:lstStyle/>
                    <a:p>
                      <a:r>
                        <a:rPr lang="en-GB" sz="900" dirty="0"/>
                        <a:t>Speech Recognition</a:t>
                      </a:r>
                    </a:p>
                  </a:txBody>
                  <a:tcPr marL="87343" marR="87343" marT="43671" marB="43671"/>
                </a:tc>
                <a:tc>
                  <a:txBody>
                    <a:bodyPr/>
                    <a:lstStyle/>
                    <a:p>
                      <a:r>
                        <a:rPr lang="en-GB" sz="900" dirty="0"/>
                        <a:t>“Access Speech Recognition”, “Speech data from this app will be sent to Apple to process your requests. This will also help Apple improve its speech recognition technology.”</a:t>
                      </a:r>
                    </a:p>
                  </a:txBody>
                  <a:tcPr marL="87343" marR="87343" marT="43671" marB="43671"/>
                </a:tc>
                <a:extLst>
                  <a:ext uri="{0D108BD9-81ED-4DB2-BD59-A6C34878D82A}">
                    <a16:rowId xmlns:a16="http://schemas.microsoft.com/office/drawing/2014/main" val="1929643519"/>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kTCCServiceMotion</a:t>
                      </a:r>
                      <a:endParaRPr lang="en-GB" sz="800" dirty="0">
                        <a:latin typeface="Courier"/>
                      </a:endParaRPr>
                    </a:p>
                  </a:txBody>
                  <a:tcPr marL="87343" marR="87343" marT="43671" marB="43671"/>
                </a:tc>
                <a:tc>
                  <a:txBody>
                    <a:bodyPr/>
                    <a:lstStyle/>
                    <a:p>
                      <a:r>
                        <a:rPr lang="en-GB" sz="900" dirty="0"/>
                        <a:t>Motion &amp; Fitness</a:t>
                      </a:r>
                    </a:p>
                  </a:txBody>
                  <a:tcPr marL="87343" marR="87343" marT="43671" marB="43671"/>
                </a:tc>
                <a:tc>
                  <a:txBody>
                    <a:bodyPr/>
                    <a:lstStyle/>
                    <a:p>
                      <a:r>
                        <a:rPr lang="en-GB" sz="900" dirty="0"/>
                        <a:t>“Access Your Motion &amp; Fitness Activity”</a:t>
                      </a:r>
                    </a:p>
                  </a:txBody>
                  <a:tcPr marL="87343" marR="87343" marT="43671" marB="43671"/>
                </a:tc>
                <a:extLst>
                  <a:ext uri="{0D108BD9-81ED-4DB2-BD59-A6C34878D82A}">
                    <a16:rowId xmlns:a16="http://schemas.microsoft.com/office/drawing/2014/main" val="1953773301"/>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kTCCServiceCamera</a:t>
                      </a:r>
                      <a:endParaRPr lang="en-GB" sz="800" dirty="0">
                        <a:latin typeface="Courier"/>
                      </a:endParaRPr>
                    </a:p>
                  </a:txBody>
                  <a:tcPr marL="87343" marR="87343" marT="43671" marB="43671"/>
                </a:tc>
                <a:tc>
                  <a:txBody>
                    <a:bodyPr/>
                    <a:lstStyle/>
                    <a:p>
                      <a:r>
                        <a:rPr lang="en-GB" sz="900" dirty="0"/>
                        <a:t>Camera</a:t>
                      </a:r>
                    </a:p>
                  </a:txBody>
                  <a:tcPr marL="87343" marR="87343" marT="43671" marB="43671"/>
                </a:tc>
                <a:tc>
                  <a:txBody>
                    <a:bodyPr/>
                    <a:lstStyle/>
                    <a:p>
                      <a:r>
                        <a:rPr lang="en-GB" sz="900" dirty="0"/>
                        <a:t>“Access the Camera”</a:t>
                      </a:r>
                    </a:p>
                  </a:txBody>
                  <a:tcPr marL="87343" marR="87343" marT="43671" marB="43671"/>
                </a:tc>
                <a:extLst>
                  <a:ext uri="{0D108BD9-81ED-4DB2-BD59-A6C34878D82A}">
                    <a16:rowId xmlns:a16="http://schemas.microsoft.com/office/drawing/2014/main" val="256961938"/>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kTCCServiceMicrophone</a:t>
                      </a:r>
                      <a:endParaRPr lang="en-GB" sz="800" dirty="0">
                        <a:latin typeface="Courier"/>
                      </a:endParaRPr>
                    </a:p>
                  </a:txBody>
                  <a:tcPr marL="87343" marR="87343" marT="43671" marB="43671"/>
                </a:tc>
                <a:tc>
                  <a:txBody>
                    <a:bodyPr/>
                    <a:lstStyle/>
                    <a:p>
                      <a:r>
                        <a:rPr lang="en-GB" sz="900" dirty="0"/>
                        <a:t>Microphone</a:t>
                      </a:r>
                    </a:p>
                  </a:txBody>
                  <a:tcPr marL="87343" marR="87343" marT="43671" marB="43671"/>
                </a:tc>
                <a:tc>
                  <a:txBody>
                    <a:bodyPr/>
                    <a:lstStyle/>
                    <a:p>
                      <a:r>
                        <a:rPr lang="en-GB" sz="900" dirty="0"/>
                        <a:t>“Access the Microphone”</a:t>
                      </a:r>
                    </a:p>
                  </a:txBody>
                  <a:tcPr marL="87343" marR="87343" marT="43671" marB="43671"/>
                </a:tc>
                <a:extLst>
                  <a:ext uri="{0D108BD9-81ED-4DB2-BD59-A6C34878D82A}">
                    <a16:rowId xmlns:a16="http://schemas.microsoft.com/office/drawing/2014/main" val="2465991519"/>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kTCCServiceWillow</a:t>
                      </a:r>
                      <a:endParaRPr lang="en-GB" sz="800" dirty="0">
                        <a:latin typeface="Courier"/>
                      </a:endParaRPr>
                    </a:p>
                  </a:txBody>
                  <a:tcPr marL="87343" marR="87343" marT="43671" marB="43671"/>
                </a:tc>
                <a:tc>
                  <a:txBody>
                    <a:bodyPr/>
                    <a:lstStyle/>
                    <a:p>
                      <a:r>
                        <a:rPr lang="en-GB" sz="900" dirty="0"/>
                        <a:t>Home Data</a:t>
                      </a:r>
                    </a:p>
                  </a:txBody>
                  <a:tcPr marL="87343" marR="87343" marT="43671" marB="43671"/>
                </a:tc>
                <a:tc>
                  <a:txBody>
                    <a:bodyPr/>
                    <a:lstStyle/>
                    <a:p>
                      <a:r>
                        <a:rPr lang="en-GB" sz="900" dirty="0"/>
                        <a:t>“Access Your Home Data”</a:t>
                      </a:r>
                    </a:p>
                  </a:txBody>
                  <a:tcPr marL="87343" marR="87343" marT="43671" marB="43671"/>
                </a:tc>
                <a:extLst>
                  <a:ext uri="{0D108BD9-81ED-4DB2-BD59-A6C34878D82A}">
                    <a16:rowId xmlns:a16="http://schemas.microsoft.com/office/drawing/2014/main" val="800510781"/>
                  </a:ext>
                </a:extLst>
              </a:tr>
            </a:tbl>
          </a:graphicData>
        </a:graphic>
      </p:graphicFrame>
    </p:spTree>
    <p:extLst>
      <p:ext uri="{BB962C8B-B14F-4D97-AF65-F5344CB8AC3E}">
        <p14:creationId xmlns:p14="http://schemas.microsoft.com/office/powerpoint/2010/main" val="3267624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AA73-717F-48D6-BB6E-2C360E87139C}"/>
              </a:ext>
            </a:extLst>
          </p:cNvPr>
          <p:cNvSpPr>
            <a:spLocks noGrp="1"/>
          </p:cNvSpPr>
          <p:nvPr>
            <p:ph type="title"/>
          </p:nvPr>
        </p:nvSpPr>
        <p:spPr/>
        <p:txBody>
          <a:bodyPr/>
          <a:lstStyle/>
          <a:p>
            <a:r>
              <a:rPr lang="en-GB" dirty="0"/>
              <a:t>The available permissions (cont’d)</a:t>
            </a:r>
          </a:p>
        </p:txBody>
      </p:sp>
      <p:graphicFrame>
        <p:nvGraphicFramePr>
          <p:cNvPr id="4" name="Table 4">
            <a:extLst>
              <a:ext uri="{FF2B5EF4-FFF2-40B4-BE49-F238E27FC236}">
                <a16:creationId xmlns:a16="http://schemas.microsoft.com/office/drawing/2014/main" id="{8608A270-AF77-4D0F-B363-572281662553}"/>
              </a:ext>
            </a:extLst>
          </p:cNvPr>
          <p:cNvGraphicFramePr>
            <a:graphicFrameLocks noGrp="1"/>
          </p:cNvGraphicFramePr>
          <p:nvPr>
            <p:ph idx="1"/>
            <p:extLst>
              <p:ext uri="{D42A27DB-BD31-4B8C-83A1-F6EECF244321}">
                <p14:modId xmlns:p14="http://schemas.microsoft.com/office/powerpoint/2010/main" val="3424210306"/>
              </p:ext>
            </p:extLst>
          </p:nvPr>
        </p:nvGraphicFramePr>
        <p:xfrm>
          <a:off x="431799" y="724462"/>
          <a:ext cx="8375650" cy="3569748"/>
        </p:xfrm>
        <a:graphic>
          <a:graphicData uri="http://schemas.openxmlformats.org/drawingml/2006/table">
            <a:tbl>
              <a:tblPr firstRow="1" bandRow="1">
                <a:tableStyleId>{5C22544A-7EE6-4342-B048-85BDC9FD1C3A}</a:tableStyleId>
              </a:tblPr>
              <a:tblGrid>
                <a:gridCol w="202913">
                  <a:extLst>
                    <a:ext uri="{9D8B030D-6E8A-4147-A177-3AD203B41FA5}">
                      <a16:colId xmlns:a16="http://schemas.microsoft.com/office/drawing/2014/main" val="769997422"/>
                    </a:ext>
                  </a:extLst>
                </a:gridCol>
                <a:gridCol w="2416219">
                  <a:extLst>
                    <a:ext uri="{9D8B030D-6E8A-4147-A177-3AD203B41FA5}">
                      <a16:colId xmlns:a16="http://schemas.microsoft.com/office/drawing/2014/main" val="1806031121"/>
                    </a:ext>
                  </a:extLst>
                </a:gridCol>
                <a:gridCol w="1169377">
                  <a:extLst>
                    <a:ext uri="{9D8B030D-6E8A-4147-A177-3AD203B41FA5}">
                      <a16:colId xmlns:a16="http://schemas.microsoft.com/office/drawing/2014/main" val="4044686593"/>
                    </a:ext>
                  </a:extLst>
                </a:gridCol>
                <a:gridCol w="4587141">
                  <a:extLst>
                    <a:ext uri="{9D8B030D-6E8A-4147-A177-3AD203B41FA5}">
                      <a16:colId xmlns:a16="http://schemas.microsoft.com/office/drawing/2014/main" val="3377328061"/>
                    </a:ext>
                  </a:extLst>
                </a:gridCol>
              </a:tblGrid>
              <a:tr h="201664">
                <a:tc>
                  <a:txBody>
                    <a:bodyPr/>
                    <a:lstStyle/>
                    <a:p>
                      <a:pPr algn="ctr"/>
                      <a:endParaRPr lang="en-GB" sz="900" b="1" dirty="0">
                        <a:latin typeface="Courier"/>
                      </a:endParaRPr>
                    </a:p>
                  </a:txBody>
                  <a:tcPr marL="87343" marR="87343" marT="43671" marB="43671"/>
                </a:tc>
                <a:tc>
                  <a:txBody>
                    <a:bodyPr/>
                    <a:lstStyle/>
                    <a:p>
                      <a:r>
                        <a:rPr lang="en-GB" sz="1000" dirty="0">
                          <a:latin typeface="Courier"/>
                        </a:rPr>
                        <a:t>service</a:t>
                      </a:r>
                      <a:endParaRPr lang="en-GB" sz="900" dirty="0">
                        <a:latin typeface="Courier"/>
                      </a:endParaRPr>
                    </a:p>
                  </a:txBody>
                  <a:tcPr marL="87343" marR="87343" marT="43671" marB="43671"/>
                </a:tc>
                <a:tc>
                  <a:txBody>
                    <a:bodyPr/>
                    <a:lstStyle/>
                    <a:p>
                      <a:r>
                        <a:rPr lang="en-GB" sz="900" dirty="0"/>
                        <a:t>Label in Settings</a:t>
                      </a:r>
                    </a:p>
                  </a:txBody>
                  <a:tcPr marL="87343" marR="87343" marT="43671" marB="43671"/>
                </a:tc>
                <a:tc>
                  <a:txBody>
                    <a:bodyPr/>
                    <a:lstStyle/>
                    <a:p>
                      <a:r>
                        <a:rPr lang="en-GB" sz="900" dirty="0"/>
                        <a:t>Description</a:t>
                      </a:r>
                    </a:p>
                  </a:txBody>
                  <a:tcPr marL="87343" marR="87343" marT="43671" marB="43671"/>
                </a:tc>
                <a:extLst>
                  <a:ext uri="{0D108BD9-81ED-4DB2-BD59-A6C34878D82A}">
                    <a16:rowId xmlns:a16="http://schemas.microsoft.com/office/drawing/2014/main" val="1844056898"/>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kTCCServiceUserTracking</a:t>
                      </a:r>
                      <a:endParaRPr lang="en-GB" sz="800" dirty="0">
                        <a:latin typeface="Courier"/>
                      </a:endParaRPr>
                    </a:p>
                  </a:txBody>
                  <a:tcPr marL="87343" marR="87343" marT="43671" marB="43671"/>
                </a:tc>
                <a:tc>
                  <a:txBody>
                    <a:bodyPr/>
                    <a:lstStyle/>
                    <a:p>
                      <a:r>
                        <a:rPr lang="en-GB" sz="900" dirty="0"/>
                        <a:t>Allow Tracking</a:t>
                      </a:r>
                    </a:p>
                  </a:txBody>
                  <a:tcPr marL="87343" marR="87343" marT="43671" marB="43671"/>
                </a:tc>
                <a:tc>
                  <a:txBody>
                    <a:bodyPr/>
                    <a:lstStyle/>
                    <a:p>
                      <a:r>
                        <a:rPr lang="en-GB" sz="900" dirty="0"/>
                        <a:t>“Track your activity across other companies’ apps and websites”</a:t>
                      </a:r>
                    </a:p>
                  </a:txBody>
                  <a:tcPr marL="87343" marR="87343" marT="43671" marB="43671"/>
                </a:tc>
                <a:extLst>
                  <a:ext uri="{0D108BD9-81ED-4DB2-BD59-A6C34878D82A}">
                    <a16:rowId xmlns:a16="http://schemas.microsoft.com/office/drawing/2014/main" val="604118496"/>
                  </a:ext>
                </a:extLst>
              </a:tr>
              <a:tr h="20166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kTCCServiceWebKitIntelligentTracking</a:t>
                      </a:r>
                      <a:br>
                        <a:rPr lang="en-GB" sz="800" dirty="0">
                          <a:latin typeface="Courier"/>
                        </a:rPr>
                      </a:br>
                      <a:r>
                        <a:rPr lang="en-GB" sz="800" dirty="0">
                          <a:latin typeface="Courier"/>
                        </a:rPr>
                        <a:t>Prevention</a:t>
                      </a:r>
                    </a:p>
                  </a:txBody>
                  <a:tcPr marL="87343" marR="87343" marT="43671" marB="43671"/>
                </a:tc>
                <a:tc>
                  <a:txBody>
                    <a:bodyPr/>
                    <a:lstStyle/>
                    <a:p>
                      <a:r>
                        <a:rPr lang="en-GB" sz="900" dirty="0"/>
                        <a:t>Allow Cross-Website Tracking</a:t>
                      </a:r>
                    </a:p>
                  </a:txBody>
                  <a:tcPr marL="87343" marR="87343" marT="43671" marB="43671"/>
                </a:tc>
                <a:tc>
                  <a:txBody>
                    <a:bodyPr/>
                    <a:lstStyle/>
                    <a:p>
                      <a:r>
                        <a:rPr lang="en-GB" sz="900" dirty="0">
                          <a:latin typeface="Courier"/>
                        </a:rPr>
                        <a:t>0</a:t>
                      </a:r>
                      <a:r>
                        <a:rPr lang="en-GB" sz="900" dirty="0"/>
                        <a:t> means do allow, </a:t>
                      </a:r>
                      <a:r>
                        <a:rPr lang="en-GB" sz="900" dirty="0">
                          <a:latin typeface="Courier"/>
                        </a:rPr>
                        <a:t>2</a:t>
                      </a:r>
                      <a:r>
                        <a:rPr lang="en-GB" sz="900" dirty="0"/>
                        <a:t> means don’t allow</a:t>
                      </a:r>
                    </a:p>
                  </a:txBody>
                  <a:tcPr marL="87343" marR="87343" marT="43671" marB="43671"/>
                </a:tc>
                <a:extLst>
                  <a:ext uri="{0D108BD9-81ED-4DB2-BD59-A6C34878D82A}">
                    <a16:rowId xmlns:a16="http://schemas.microsoft.com/office/drawing/2014/main" val="3255842603"/>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kTCCServiceLiverpool</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maybe related to location access</a:t>
                      </a:r>
                    </a:p>
                  </a:txBody>
                  <a:tcPr marL="87343" marR="87343" marT="43671" marB="43671"/>
                </a:tc>
                <a:extLst>
                  <a:ext uri="{0D108BD9-81ED-4DB2-BD59-A6C34878D82A}">
                    <a16:rowId xmlns:a16="http://schemas.microsoft.com/office/drawing/2014/main" val="3802388869"/>
                  </a:ext>
                </a:extLst>
              </a:tr>
              <a:tr h="201664">
                <a:tc>
                  <a:txBody>
                    <a:bodyPr/>
                    <a:lstStyle/>
                    <a:p>
                      <a:pPr algn="ctr"/>
                      <a:r>
                        <a:rPr lang="en-GB" sz="800" b="1" dirty="0">
                          <a:latin typeface="Courier"/>
                        </a:rPr>
                        <a:t>✓</a:t>
                      </a:r>
                    </a:p>
                  </a:txBody>
                  <a:tcPr marL="87343" marR="87343" marT="43671" marB="43671"/>
                </a:tc>
                <a:tc>
                  <a:txBody>
                    <a:bodyPr/>
                    <a:lstStyle/>
                    <a:p>
                      <a:r>
                        <a:rPr lang="en-GB" sz="800" dirty="0" err="1">
                          <a:latin typeface="Courier"/>
                        </a:rPr>
                        <a:t>kTCCServiceUbiquity</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maybe related to iCloud</a:t>
                      </a:r>
                    </a:p>
                  </a:txBody>
                  <a:tcPr marL="87343" marR="87343" marT="43671" marB="43671"/>
                </a:tc>
                <a:extLst>
                  <a:ext uri="{0D108BD9-81ED-4DB2-BD59-A6C34878D82A}">
                    <a16:rowId xmlns:a16="http://schemas.microsoft.com/office/drawing/2014/main" val="2010481352"/>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kTCCServiceSensorKitBedSensingWriting</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“Add Data for Research Purposes”, “Record bed sensing Sensor &amp; Usage data”</a:t>
                      </a:r>
                    </a:p>
                  </a:txBody>
                  <a:tcPr marL="87343" marR="87343" marT="43671" marB="43671"/>
                </a:tc>
                <a:extLst>
                  <a:ext uri="{0D108BD9-81ED-4DB2-BD59-A6C34878D82A}">
                    <a16:rowId xmlns:a16="http://schemas.microsoft.com/office/drawing/2014/main" val="3574191161"/>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kTCCServiceGameCenterFriends</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“Connect you with your Game </a:t>
                      </a:r>
                      <a:r>
                        <a:rPr lang="en-GB" sz="900" dirty="0" err="1"/>
                        <a:t>Center</a:t>
                      </a:r>
                      <a:r>
                        <a:rPr lang="en-GB" sz="900" dirty="0"/>
                        <a:t> friends”</a:t>
                      </a:r>
                    </a:p>
                  </a:txBody>
                  <a:tcPr marL="87343" marR="87343" marT="43671" marB="43671"/>
                </a:tc>
                <a:extLst>
                  <a:ext uri="{0D108BD9-81ED-4DB2-BD59-A6C34878D82A}">
                    <a16:rowId xmlns:a16="http://schemas.microsoft.com/office/drawing/2014/main" val="4196930811"/>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a:latin typeface="Courier"/>
                        </a:rPr>
                        <a:t>kTCCServicePrototype3Rights</a:t>
                      </a: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“Authorization to Test Service Proto3Right”</a:t>
                      </a:r>
                    </a:p>
                  </a:txBody>
                  <a:tcPr marL="87343" marR="87343" marT="43671" marB="43671"/>
                </a:tc>
                <a:extLst>
                  <a:ext uri="{0D108BD9-81ED-4DB2-BD59-A6C34878D82A}">
                    <a16:rowId xmlns:a16="http://schemas.microsoft.com/office/drawing/2014/main" val="326463366"/>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a:latin typeface="Courier"/>
                        </a:rPr>
                        <a:t>kTCCServicePrototype4Rights</a:t>
                      </a: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“Authorization to Test Service Proto4Right”</a:t>
                      </a:r>
                    </a:p>
                  </a:txBody>
                  <a:tcPr marL="87343" marR="87343" marT="43671" marB="43671"/>
                </a:tc>
                <a:extLst>
                  <a:ext uri="{0D108BD9-81ED-4DB2-BD59-A6C34878D82A}">
                    <a16:rowId xmlns:a16="http://schemas.microsoft.com/office/drawing/2014/main" val="1929643519"/>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kTCCServiceFallDetection</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875" dirty="0"/>
                        <a:t>“Receive data from Apple Watch if a fall is detected and follow up in case help is needed”</a:t>
                      </a:r>
                    </a:p>
                  </a:txBody>
                  <a:tcPr marL="87343" marR="87343" marT="43671" marB="43671"/>
                </a:tc>
                <a:extLst>
                  <a:ext uri="{0D108BD9-81ED-4DB2-BD59-A6C34878D82A}">
                    <a16:rowId xmlns:a16="http://schemas.microsoft.com/office/drawing/2014/main" val="1953773301"/>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kTCCServiceSiri</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“Some of your </a:t>
                      </a:r>
                      <a:r>
                        <a:rPr lang="en-GB" sz="900" i="1" dirty="0"/>
                        <a:t>%@</a:t>
                      </a:r>
                      <a:r>
                        <a:rPr lang="en-GB" sz="900" dirty="0"/>
                        <a:t> data will be sent to Apple to process your requests.”</a:t>
                      </a:r>
                    </a:p>
                  </a:txBody>
                  <a:tcPr marL="87343" marR="87343" marT="43671" marB="43671"/>
                </a:tc>
                <a:extLst>
                  <a:ext uri="{0D108BD9-81ED-4DB2-BD59-A6C34878D82A}">
                    <a16:rowId xmlns:a16="http://schemas.microsoft.com/office/drawing/2014/main" val="256961938"/>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kTCCServiceBluetoothPeripheral</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“Make data available to nearby Bluetooth devices even when you’re not using the app”</a:t>
                      </a:r>
                    </a:p>
                  </a:txBody>
                  <a:tcPr marL="87343" marR="87343" marT="43671" marB="43671"/>
                </a:tc>
                <a:extLst>
                  <a:ext uri="{0D108BD9-81ED-4DB2-BD59-A6C34878D82A}">
                    <a16:rowId xmlns:a16="http://schemas.microsoft.com/office/drawing/2014/main" val="2465991519"/>
                  </a:ext>
                </a:extLst>
              </a:tr>
              <a:tr h="201664">
                <a:tc>
                  <a:txBody>
                    <a:bodyPr/>
                    <a:lstStyle/>
                    <a:p>
                      <a:pPr algn="ctr"/>
                      <a:r>
                        <a:rPr lang="en-DE" sz="800" dirty="0"/>
                        <a:t>☐</a:t>
                      </a:r>
                      <a:endParaRPr lang="en-GB" sz="800" b="1" dirty="0">
                        <a:latin typeface="Courier"/>
                      </a:endParaRPr>
                    </a:p>
                  </a:txBody>
                  <a:tcPr marL="87343" marR="87343" marT="43671" marB="43671"/>
                </a:tc>
                <a:tc>
                  <a:txBody>
                    <a:bodyPr/>
                    <a:lstStyle/>
                    <a:p>
                      <a:r>
                        <a:rPr lang="en-GB" sz="800" dirty="0" err="1">
                          <a:latin typeface="Courier"/>
                        </a:rPr>
                        <a:t>kTCCServiceCalls</a:t>
                      </a:r>
                      <a:endParaRPr lang="en-GB" sz="800" dirty="0">
                        <a:latin typeface="Courier"/>
                      </a:endParaRPr>
                    </a:p>
                  </a:txBody>
                  <a:tcPr marL="87343" marR="87343" marT="43671" marB="43671"/>
                </a:tc>
                <a:tc>
                  <a:txBody>
                    <a:bodyPr/>
                    <a:lstStyle/>
                    <a:p>
                      <a:r>
                        <a:rPr lang="en-GB" sz="900" i="1" dirty="0"/>
                        <a:t>no visible effect</a:t>
                      </a:r>
                    </a:p>
                  </a:txBody>
                  <a:tcPr marL="87343" marR="87343" marT="43671" marB="43671"/>
                </a:tc>
                <a:tc>
                  <a:txBody>
                    <a:bodyPr/>
                    <a:lstStyle/>
                    <a:p>
                      <a:r>
                        <a:rPr lang="en-GB" sz="900" dirty="0"/>
                        <a:t>“Receive VoIP Calls in the Background”</a:t>
                      </a:r>
                    </a:p>
                  </a:txBody>
                  <a:tcPr marL="87343" marR="87343" marT="43671" marB="43671"/>
                </a:tc>
                <a:extLst>
                  <a:ext uri="{0D108BD9-81ED-4DB2-BD59-A6C34878D82A}">
                    <a16:rowId xmlns:a16="http://schemas.microsoft.com/office/drawing/2014/main" val="800510781"/>
                  </a:ext>
                </a:extLst>
              </a:tr>
              <a:tr h="201664">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800" b="1" dirty="0">
                          <a:latin typeface="Courier"/>
                        </a:rPr>
                        <a:t>✓</a:t>
                      </a:r>
                    </a:p>
                  </a:txBody>
                  <a:tcPr marL="87343" marR="87343" marT="43671" marB="43671"/>
                </a:tc>
                <a:tc>
                  <a:txBody>
                    <a:bodyPr/>
                    <a:lstStyle/>
                    <a:p>
                      <a:r>
                        <a:rPr lang="en-GB" sz="800" dirty="0" err="1">
                          <a:latin typeface="Courier"/>
                        </a:rPr>
                        <a:t>kTCCServiceExposureNotification</a:t>
                      </a:r>
                      <a:endParaRPr lang="en-GB" sz="800" dirty="0">
                        <a:latin typeface="Courier"/>
                      </a:endParaRPr>
                    </a:p>
                  </a:txBody>
                  <a:tcPr marL="87343" marR="87343" marT="43671" marB="43671"/>
                </a:tc>
                <a:tc>
                  <a:txBody>
                    <a:bodyPr/>
                    <a:lstStyle/>
                    <a:p>
                      <a:r>
                        <a:rPr lang="en-GB" sz="900" dirty="0"/>
                        <a:t>Exposure Notifications</a:t>
                      </a:r>
                    </a:p>
                  </a:txBody>
                  <a:tcPr marL="87343" marR="87343" marT="43671" marB="43671"/>
                </a:tc>
                <a:tc>
                  <a:txBody>
                    <a:bodyPr/>
                    <a:lstStyle/>
                    <a:p>
                      <a:r>
                        <a:rPr lang="en-GB" sz="900" dirty="0"/>
                        <a:t>“Your iPhone can securely collect and share random IDs with nearby devices. The app can use these IDs to notify you if you may have been exposed to COVID-19. The date, duration, and signal strength of an exposure will be shared.”</a:t>
                      </a:r>
                    </a:p>
                  </a:txBody>
                  <a:tcPr marL="87343" marR="87343" marT="43671" marB="43671"/>
                </a:tc>
                <a:extLst>
                  <a:ext uri="{0D108BD9-81ED-4DB2-BD59-A6C34878D82A}">
                    <a16:rowId xmlns:a16="http://schemas.microsoft.com/office/drawing/2014/main" val="873771821"/>
                  </a:ext>
                </a:extLst>
              </a:tr>
            </a:tbl>
          </a:graphicData>
        </a:graphic>
      </p:graphicFrame>
    </p:spTree>
    <p:extLst>
      <p:ext uri="{BB962C8B-B14F-4D97-AF65-F5344CB8AC3E}">
        <p14:creationId xmlns:p14="http://schemas.microsoft.com/office/powerpoint/2010/main" val="3284749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4B67-FF30-49D2-82AE-7260AA068C94}"/>
              </a:ext>
            </a:extLst>
          </p:cNvPr>
          <p:cNvSpPr>
            <a:spLocks noGrp="1"/>
          </p:cNvSpPr>
          <p:nvPr>
            <p:ph type="title"/>
          </p:nvPr>
        </p:nvSpPr>
        <p:spPr/>
        <p:txBody>
          <a:bodyPr/>
          <a:lstStyle/>
          <a:p>
            <a:r>
              <a:rPr lang="en-GB" dirty="0"/>
              <a:t>ALL THE PERMISSIONS!</a:t>
            </a:r>
          </a:p>
        </p:txBody>
      </p:sp>
      <p:pic>
        <p:nvPicPr>
          <p:cNvPr id="5" name="Content Placeholder 4" descr="A screenshot of a phone&#10;&#10;Description automatically generated with low confidence">
            <a:extLst>
              <a:ext uri="{FF2B5EF4-FFF2-40B4-BE49-F238E27FC236}">
                <a16:creationId xmlns:a16="http://schemas.microsoft.com/office/drawing/2014/main" id="{9901ECF6-4E60-4757-B721-8BCD8CE7C82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20162" y="700881"/>
            <a:ext cx="2103676" cy="3741738"/>
          </a:xfrm>
        </p:spPr>
      </p:pic>
    </p:spTree>
    <p:extLst>
      <p:ext uri="{BB962C8B-B14F-4D97-AF65-F5344CB8AC3E}">
        <p14:creationId xmlns:p14="http://schemas.microsoft.com/office/powerpoint/2010/main" val="4155785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7197-5BB7-481C-91FF-35FDFDF62AB6}"/>
              </a:ext>
            </a:extLst>
          </p:cNvPr>
          <p:cNvSpPr>
            <a:spLocks noGrp="1"/>
          </p:cNvSpPr>
          <p:nvPr>
            <p:ph type="title"/>
          </p:nvPr>
        </p:nvSpPr>
        <p:spPr/>
        <p:txBody>
          <a:bodyPr/>
          <a:lstStyle/>
          <a:p>
            <a:r>
              <a:rPr lang="en-GB" dirty="0"/>
              <a:t>We’re missing the location permission</a:t>
            </a:r>
          </a:p>
        </p:txBody>
      </p:sp>
      <p:sp>
        <p:nvSpPr>
          <p:cNvPr id="3" name="Content Placeholder 2">
            <a:extLst>
              <a:ext uri="{FF2B5EF4-FFF2-40B4-BE49-F238E27FC236}">
                <a16:creationId xmlns:a16="http://schemas.microsoft.com/office/drawing/2014/main" id="{8E8B51F4-F7B1-4B00-8EAB-EC2C1255C4FB}"/>
              </a:ext>
            </a:extLst>
          </p:cNvPr>
          <p:cNvSpPr>
            <a:spLocks noGrp="1"/>
          </p:cNvSpPr>
          <p:nvPr>
            <p:ph idx="1"/>
          </p:nvPr>
        </p:nvSpPr>
        <p:spPr/>
        <p:txBody>
          <a:bodyPr/>
          <a:lstStyle/>
          <a:p>
            <a:r>
              <a:rPr lang="en-GB" i="1" dirty="0">
                <a:solidFill>
                  <a:srgbClr val="8F5902"/>
                </a:solidFill>
                <a:latin typeface="Courier"/>
              </a:rPr>
              <a:t>#/bin/bash</a:t>
            </a:r>
            <a:br>
              <a:rPr lang="en-GB" dirty="0"/>
            </a:br>
            <a:r>
              <a:rPr lang="en-GB" i="1" dirty="0">
                <a:solidFill>
                  <a:srgbClr val="8F5902"/>
                </a:solidFill>
                <a:latin typeface="Courier"/>
              </a:rPr>
              <a:t># Adapted after: https://stackoverflow.com/a/53875499 and </a:t>
            </a:r>
          </a:p>
          <a:p>
            <a:r>
              <a:rPr lang="en-GB" i="1" dirty="0">
                <a:solidFill>
                  <a:srgbClr val="8F5902"/>
                </a:solidFill>
                <a:latin typeface="Courier"/>
              </a:rPr>
              <a:t>                 https://stackoverflow.com/a/29548123</a:t>
            </a:r>
            <a:br>
              <a:rPr lang="en-GB" dirty="0"/>
            </a:br>
            <a:r>
              <a:rPr lang="en-GB" dirty="0">
                <a:solidFill>
                  <a:srgbClr val="000000"/>
                </a:solidFill>
                <a:latin typeface="Courier"/>
              </a:rPr>
              <a:t>NEEDLE=</a:t>
            </a:r>
            <a:r>
              <a:rPr lang="en-GB" dirty="0">
                <a:solidFill>
                  <a:srgbClr val="4E9A06"/>
                </a:solidFill>
                <a:latin typeface="Courier"/>
              </a:rPr>
              <a:t>"</a:t>
            </a:r>
            <a:r>
              <a:rPr lang="en-GB" dirty="0" err="1">
                <a:solidFill>
                  <a:srgbClr val="4E9A06"/>
                </a:solidFill>
                <a:latin typeface="Courier"/>
              </a:rPr>
              <a:t>com.bryceco.GoMap</a:t>
            </a:r>
            <a:r>
              <a:rPr lang="en-GB" dirty="0">
                <a:solidFill>
                  <a:srgbClr val="4E9A06"/>
                </a:solidFill>
                <a:latin typeface="Courier"/>
              </a:rPr>
              <a:t>"</a:t>
            </a:r>
            <a:br>
              <a:rPr lang="en-GB" dirty="0"/>
            </a:br>
            <a:br>
              <a:rPr lang="en-GB" dirty="0"/>
            </a:br>
            <a:r>
              <a:rPr lang="en-GB" dirty="0">
                <a:solidFill>
                  <a:srgbClr val="000000"/>
                </a:solidFill>
                <a:latin typeface="Courier"/>
              </a:rPr>
              <a:t>find</a:t>
            </a:r>
            <a:r>
              <a:rPr lang="en-GB" dirty="0">
                <a:latin typeface="Courier"/>
              </a:rPr>
              <a:t> / -name </a:t>
            </a:r>
            <a:r>
              <a:rPr lang="en-GB" dirty="0">
                <a:solidFill>
                  <a:srgbClr val="4E9A06"/>
                </a:solidFill>
                <a:latin typeface="Courier"/>
              </a:rPr>
              <a:t>'*.</a:t>
            </a:r>
            <a:r>
              <a:rPr lang="en-GB" dirty="0" err="1">
                <a:solidFill>
                  <a:srgbClr val="4E9A06"/>
                </a:solidFill>
                <a:latin typeface="Courier"/>
              </a:rPr>
              <a:t>db</a:t>
            </a:r>
            <a:r>
              <a:rPr lang="en-GB" dirty="0">
                <a:solidFill>
                  <a:srgbClr val="4E9A06"/>
                </a:solidFill>
                <a:latin typeface="Courier"/>
              </a:rPr>
              <a:t>'</a:t>
            </a:r>
            <a:r>
              <a:rPr lang="en-GB" dirty="0">
                <a:latin typeface="Courier"/>
              </a:rPr>
              <a:t> -print0 </a:t>
            </a:r>
            <a:r>
              <a:rPr lang="en-GB" b="1" dirty="0">
                <a:solidFill>
                  <a:srgbClr val="204A87"/>
                </a:solidFill>
                <a:latin typeface="Courier"/>
              </a:rPr>
              <a:t>|</a:t>
            </a:r>
            <a:r>
              <a:rPr lang="en-GB" dirty="0">
                <a:latin typeface="Courier"/>
              </a:rPr>
              <a:t> </a:t>
            </a:r>
            <a:r>
              <a:rPr lang="en-GB" b="1" dirty="0">
                <a:solidFill>
                  <a:srgbClr val="204A87"/>
                </a:solidFill>
                <a:latin typeface="Courier"/>
              </a:rPr>
              <a:t>while</a:t>
            </a:r>
            <a:r>
              <a:rPr lang="en-GB" dirty="0">
                <a:latin typeface="Courier"/>
              </a:rPr>
              <a:t> </a:t>
            </a:r>
            <a:r>
              <a:rPr lang="en-GB" dirty="0">
                <a:solidFill>
                  <a:srgbClr val="000000"/>
                </a:solidFill>
                <a:latin typeface="Courier"/>
              </a:rPr>
              <a:t>IFS=</a:t>
            </a:r>
            <a:r>
              <a:rPr lang="en-GB" dirty="0">
                <a:latin typeface="Courier"/>
              </a:rPr>
              <a:t> read -r -d </a:t>
            </a:r>
            <a:r>
              <a:rPr lang="en-GB" dirty="0">
                <a:solidFill>
                  <a:srgbClr val="4E9A06"/>
                </a:solidFill>
                <a:latin typeface="Courier"/>
              </a:rPr>
              <a:t>''</a:t>
            </a:r>
            <a:r>
              <a:rPr lang="en-GB" dirty="0">
                <a:latin typeface="Courier"/>
              </a:rPr>
              <a:t> </a:t>
            </a:r>
            <a:r>
              <a:rPr lang="en-GB" dirty="0">
                <a:solidFill>
                  <a:srgbClr val="000000"/>
                </a:solidFill>
                <a:latin typeface="Courier"/>
              </a:rPr>
              <a:t>file</a:t>
            </a:r>
            <a:r>
              <a:rPr lang="en-GB" dirty="0">
                <a:latin typeface="Courier"/>
              </a:rPr>
              <a:t>; </a:t>
            </a:r>
            <a:r>
              <a:rPr lang="en-GB" b="1" dirty="0">
                <a:solidFill>
                  <a:srgbClr val="204A87"/>
                </a:solidFill>
                <a:latin typeface="Courier"/>
              </a:rPr>
              <a:t>do</a:t>
            </a:r>
            <a:br>
              <a:rPr lang="en-GB" dirty="0"/>
            </a:br>
            <a:r>
              <a:rPr lang="en-GB" dirty="0">
                <a:latin typeface="Courier"/>
              </a:rPr>
              <a:t>    </a:t>
            </a:r>
            <a:r>
              <a:rPr lang="en-GB" b="1" dirty="0">
                <a:solidFill>
                  <a:srgbClr val="204A87"/>
                </a:solidFill>
                <a:latin typeface="Courier"/>
              </a:rPr>
              <a:t>for</a:t>
            </a:r>
            <a:r>
              <a:rPr lang="en-GB" dirty="0">
                <a:latin typeface="Courier"/>
              </a:rPr>
              <a:t> X in </a:t>
            </a:r>
            <a:r>
              <a:rPr lang="en-GB" dirty="0">
                <a:solidFill>
                  <a:srgbClr val="000000"/>
                </a:solidFill>
                <a:latin typeface="Courier"/>
              </a:rPr>
              <a:t>$(</a:t>
            </a:r>
            <a:r>
              <a:rPr lang="en-GB" dirty="0">
                <a:latin typeface="Courier"/>
              </a:rPr>
              <a:t>sqlite3 </a:t>
            </a:r>
            <a:r>
              <a:rPr lang="en-GB" dirty="0">
                <a:solidFill>
                  <a:srgbClr val="000000"/>
                </a:solidFill>
                <a:latin typeface="Courier"/>
              </a:rPr>
              <a:t>$file</a:t>
            </a:r>
            <a:r>
              <a:rPr lang="en-GB" dirty="0">
                <a:latin typeface="Courier"/>
              </a:rPr>
              <a:t> .tables</a:t>
            </a:r>
            <a:r>
              <a:rPr lang="en-GB" dirty="0">
                <a:solidFill>
                  <a:srgbClr val="000000"/>
                </a:solidFill>
                <a:latin typeface="Courier"/>
              </a:rPr>
              <a:t>)</a:t>
            </a:r>
            <a:r>
              <a:rPr lang="en-GB" b="1" dirty="0">
                <a:solidFill>
                  <a:srgbClr val="204A87"/>
                </a:solidFill>
                <a:latin typeface="Courier"/>
              </a:rPr>
              <a:t>;</a:t>
            </a:r>
            <a:r>
              <a:rPr lang="en-GB" dirty="0">
                <a:latin typeface="Courier"/>
              </a:rPr>
              <a:t> </a:t>
            </a:r>
            <a:r>
              <a:rPr lang="en-GB" b="1" dirty="0">
                <a:solidFill>
                  <a:srgbClr val="204A87"/>
                </a:solidFill>
                <a:latin typeface="Courier"/>
              </a:rPr>
              <a:t>do</a:t>
            </a:r>
            <a:br>
              <a:rPr lang="en-GB" dirty="0"/>
            </a:br>
            <a:r>
              <a:rPr lang="en-GB" dirty="0">
                <a:latin typeface="Courier"/>
              </a:rPr>
              <a:t>        sqlite3 </a:t>
            </a:r>
            <a:r>
              <a:rPr lang="en-GB" dirty="0">
                <a:solidFill>
                  <a:srgbClr val="000000"/>
                </a:solidFill>
                <a:latin typeface="Courier"/>
              </a:rPr>
              <a:t>$file</a:t>
            </a:r>
            <a:r>
              <a:rPr lang="en-GB" dirty="0">
                <a:latin typeface="Courier"/>
              </a:rPr>
              <a:t> </a:t>
            </a:r>
            <a:r>
              <a:rPr lang="en-GB" dirty="0">
                <a:solidFill>
                  <a:srgbClr val="4E9A06"/>
                </a:solidFill>
                <a:latin typeface="Courier"/>
              </a:rPr>
              <a:t>"SELECT * FROM </a:t>
            </a:r>
            <a:r>
              <a:rPr lang="en-GB" dirty="0">
                <a:solidFill>
                  <a:srgbClr val="000000"/>
                </a:solidFill>
                <a:latin typeface="Courier"/>
              </a:rPr>
              <a:t>$X</a:t>
            </a:r>
            <a:r>
              <a:rPr lang="en-GB" dirty="0">
                <a:solidFill>
                  <a:srgbClr val="4E9A06"/>
                </a:solidFill>
                <a:latin typeface="Courier"/>
              </a:rPr>
              <a:t>;"</a:t>
            </a:r>
            <a:r>
              <a:rPr lang="en-GB" dirty="0">
                <a:latin typeface="Courier"/>
              </a:rPr>
              <a:t> </a:t>
            </a:r>
            <a:r>
              <a:rPr lang="en-GB" b="1" dirty="0">
                <a:solidFill>
                  <a:srgbClr val="204A87"/>
                </a:solidFill>
                <a:latin typeface="Courier"/>
              </a:rPr>
              <a:t>|</a:t>
            </a:r>
            <a:r>
              <a:rPr lang="en-GB" dirty="0">
                <a:latin typeface="Courier"/>
              </a:rPr>
              <a:t> </a:t>
            </a:r>
            <a:r>
              <a:rPr lang="en-GB" dirty="0">
                <a:solidFill>
                  <a:srgbClr val="000000"/>
                </a:solidFill>
                <a:latin typeface="Courier"/>
              </a:rPr>
              <a:t>grep</a:t>
            </a:r>
            <a:r>
              <a:rPr lang="en-GB" dirty="0">
                <a:latin typeface="Courier"/>
              </a:rPr>
              <a:t> </a:t>
            </a:r>
            <a:r>
              <a:rPr lang="en-GB" b="1" dirty="0">
                <a:solidFill>
                  <a:srgbClr val="CE5C00"/>
                </a:solidFill>
                <a:latin typeface="Courier"/>
              </a:rPr>
              <a:t>&gt;</a:t>
            </a:r>
            <a:r>
              <a:rPr lang="en-GB" dirty="0">
                <a:latin typeface="Courier"/>
              </a:rPr>
              <a:t>/dev/null </a:t>
            </a:r>
            <a:r>
              <a:rPr lang="en-GB" dirty="0">
                <a:solidFill>
                  <a:srgbClr val="000000"/>
                </a:solidFill>
                <a:latin typeface="Courier"/>
              </a:rPr>
              <a:t>$NEEDLE</a:t>
            </a:r>
            <a:br>
              <a:rPr lang="en-GB" dirty="0"/>
            </a:br>
            <a:r>
              <a:rPr lang="en-GB" dirty="0">
                <a:latin typeface="Courier"/>
              </a:rPr>
              <a:t>            </a:t>
            </a:r>
            <a:r>
              <a:rPr lang="en-GB" b="1" dirty="0">
                <a:solidFill>
                  <a:srgbClr val="204A87"/>
                </a:solidFill>
                <a:latin typeface="Courier"/>
              </a:rPr>
              <a:t>&amp;&amp;</a:t>
            </a:r>
            <a:r>
              <a:rPr lang="en-GB" dirty="0">
                <a:latin typeface="Courier"/>
              </a:rPr>
              <a:t> echo </a:t>
            </a:r>
            <a:r>
              <a:rPr lang="en-GB" dirty="0">
                <a:solidFill>
                  <a:srgbClr val="4E9A06"/>
                </a:solidFill>
                <a:latin typeface="Courier"/>
              </a:rPr>
              <a:t>"Found in file '</a:t>
            </a:r>
            <a:r>
              <a:rPr lang="en-GB" dirty="0">
                <a:solidFill>
                  <a:srgbClr val="000000"/>
                </a:solidFill>
                <a:latin typeface="Courier"/>
              </a:rPr>
              <a:t>$file</a:t>
            </a:r>
            <a:r>
              <a:rPr lang="en-GB" dirty="0">
                <a:solidFill>
                  <a:srgbClr val="4E9A06"/>
                </a:solidFill>
                <a:latin typeface="Courier"/>
              </a:rPr>
              <a:t>', table '</a:t>
            </a:r>
            <a:r>
              <a:rPr lang="en-GB" dirty="0">
                <a:solidFill>
                  <a:srgbClr val="000000"/>
                </a:solidFill>
                <a:latin typeface="Courier"/>
              </a:rPr>
              <a:t>$X</a:t>
            </a:r>
            <a:r>
              <a:rPr lang="en-GB" dirty="0">
                <a:solidFill>
                  <a:srgbClr val="4E9A06"/>
                </a:solidFill>
                <a:latin typeface="Courier"/>
              </a:rPr>
              <a:t>'"</a:t>
            </a:r>
            <a:r>
              <a:rPr lang="en-GB" b="1" dirty="0">
                <a:solidFill>
                  <a:srgbClr val="204A87"/>
                </a:solidFill>
                <a:latin typeface="Courier"/>
              </a:rPr>
              <a:t>;</a:t>
            </a:r>
            <a:br>
              <a:rPr lang="en-GB" dirty="0"/>
            </a:br>
            <a:r>
              <a:rPr lang="en-GB" dirty="0">
                <a:latin typeface="Courier"/>
              </a:rPr>
              <a:t>    </a:t>
            </a:r>
            <a:r>
              <a:rPr lang="en-GB" b="1" dirty="0">
                <a:solidFill>
                  <a:srgbClr val="204A87"/>
                </a:solidFill>
                <a:latin typeface="Courier"/>
              </a:rPr>
              <a:t>done</a:t>
            </a:r>
            <a:br>
              <a:rPr lang="en-GB" dirty="0"/>
            </a:br>
            <a:r>
              <a:rPr lang="en-GB" b="1" dirty="0" err="1">
                <a:solidFill>
                  <a:srgbClr val="204A87"/>
                </a:solidFill>
                <a:latin typeface="Courier"/>
              </a:rPr>
              <a:t>done</a:t>
            </a:r>
            <a:endParaRPr lang="en-GB" b="1" dirty="0">
              <a:solidFill>
                <a:srgbClr val="204A87"/>
              </a:solidFill>
              <a:latin typeface="Courier"/>
            </a:endParaRPr>
          </a:p>
          <a:p>
            <a:endParaRPr lang="en-GB" dirty="0"/>
          </a:p>
        </p:txBody>
      </p:sp>
    </p:spTree>
    <p:extLst>
      <p:ext uri="{BB962C8B-B14F-4D97-AF65-F5344CB8AC3E}">
        <p14:creationId xmlns:p14="http://schemas.microsoft.com/office/powerpoint/2010/main" val="1571567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C75A3-ED91-446D-900D-D5481D5C53D2}"/>
              </a:ext>
            </a:extLst>
          </p:cNvPr>
          <p:cNvSpPr>
            <a:spLocks noGrp="1"/>
          </p:cNvSpPr>
          <p:nvPr>
            <p:ph type="title"/>
          </p:nvPr>
        </p:nvSpPr>
        <p:spPr/>
        <p:txBody>
          <a:bodyPr/>
          <a:lstStyle/>
          <a:p>
            <a:r>
              <a:rPr lang="en-GB" dirty="0"/>
              <a:t>It’s not quite as simple</a:t>
            </a:r>
          </a:p>
        </p:txBody>
      </p:sp>
      <p:sp>
        <p:nvSpPr>
          <p:cNvPr id="5" name="Content Placeholder 4">
            <a:extLst>
              <a:ext uri="{FF2B5EF4-FFF2-40B4-BE49-F238E27FC236}">
                <a16:creationId xmlns:a16="http://schemas.microsoft.com/office/drawing/2014/main" id="{BBE32D4C-9EFE-48D4-A4E6-DEDE3343C30C}"/>
              </a:ext>
            </a:extLst>
          </p:cNvPr>
          <p:cNvSpPr>
            <a:spLocks noGrp="1"/>
          </p:cNvSpPr>
          <p:nvPr>
            <p:ph idx="1"/>
          </p:nvPr>
        </p:nvSpPr>
        <p:spPr/>
        <p:txBody>
          <a:bodyPr/>
          <a:lstStyle/>
          <a:p>
            <a:r>
              <a:rPr lang="en-GB" sz="1200" dirty="0">
                <a:latin typeface="Courier"/>
              </a:rPr>
              <a:t>Found in file '</a:t>
            </a:r>
            <a:r>
              <a:rPr lang="en-GB" sz="1200" i="1" dirty="0">
                <a:latin typeface="Courier"/>
              </a:rPr>
              <a:t>/private/var/mobile/Library/Caches/</a:t>
            </a:r>
            <a:r>
              <a:rPr lang="en-GB" sz="1200" i="1" dirty="0" err="1">
                <a:latin typeface="Courier"/>
              </a:rPr>
              <a:t>com.apple.appstored</a:t>
            </a:r>
            <a:r>
              <a:rPr lang="en-GB" sz="1200" i="1" dirty="0">
                <a:latin typeface="Courier"/>
              </a:rPr>
              <a:t>/</a:t>
            </a:r>
            <a:r>
              <a:rPr lang="en-GB" sz="1200" i="1" dirty="0" err="1">
                <a:latin typeface="Courier"/>
              </a:rPr>
              <a:t>storeUser.db</a:t>
            </a:r>
            <a:r>
              <a:rPr lang="en-GB" sz="1200" dirty="0">
                <a:latin typeface="Courier"/>
              </a:rPr>
              <a:t>', table </a:t>
            </a:r>
          </a:p>
          <a:p>
            <a:r>
              <a:rPr lang="en-GB" sz="1200" dirty="0">
                <a:latin typeface="Courier"/>
              </a:rPr>
              <a:t>    '</a:t>
            </a:r>
            <a:r>
              <a:rPr lang="en-GB" sz="1200" b="1" dirty="0" err="1">
                <a:latin typeface="Courier"/>
              </a:rPr>
              <a:t>launch_events</a:t>
            </a:r>
            <a:r>
              <a:rPr lang="en-GB" sz="1200" dirty="0">
                <a:latin typeface="Courier"/>
              </a:rPr>
              <a:t>'</a:t>
            </a:r>
          </a:p>
          <a:p>
            <a:r>
              <a:rPr lang="en-GB" sz="1200" dirty="0">
                <a:latin typeface="Courier"/>
              </a:rPr>
              <a:t>Found in file '</a:t>
            </a:r>
            <a:r>
              <a:rPr lang="en-GB" sz="1200" i="1" dirty="0">
                <a:latin typeface="Courier"/>
              </a:rPr>
              <a:t>/private/var/mobile/Library/Caches/</a:t>
            </a:r>
            <a:r>
              <a:rPr lang="en-GB" sz="1200" i="1" dirty="0" err="1">
                <a:latin typeface="Courier"/>
              </a:rPr>
              <a:t>com.apple.appstored</a:t>
            </a:r>
            <a:r>
              <a:rPr lang="en-GB" sz="1200" i="1" dirty="0">
                <a:latin typeface="Courier"/>
              </a:rPr>
              <a:t>/</a:t>
            </a:r>
            <a:r>
              <a:rPr lang="en-GB" sz="1200" i="1" dirty="0" err="1">
                <a:latin typeface="Courier"/>
              </a:rPr>
              <a:t>storeUser.db</a:t>
            </a:r>
            <a:r>
              <a:rPr lang="en-GB" sz="1200" dirty="0">
                <a:latin typeface="Courier"/>
              </a:rPr>
              <a:t>', table </a:t>
            </a:r>
          </a:p>
          <a:p>
            <a:r>
              <a:rPr lang="en-GB" sz="1200" dirty="0">
                <a:latin typeface="Courier"/>
              </a:rPr>
              <a:t>    '</a:t>
            </a:r>
            <a:r>
              <a:rPr lang="en-GB" sz="1200" b="1" dirty="0" err="1">
                <a:latin typeface="Courier"/>
              </a:rPr>
              <a:t>purchase_history_apps</a:t>
            </a:r>
            <a:r>
              <a:rPr lang="en-GB" sz="1200" dirty="0">
                <a:latin typeface="Courier"/>
              </a:rPr>
              <a:t>'</a:t>
            </a:r>
          </a:p>
          <a:p>
            <a:r>
              <a:rPr lang="en-GB" sz="1200" dirty="0">
                <a:latin typeface="Courier"/>
              </a:rPr>
              <a:t>Found in file '</a:t>
            </a:r>
            <a:r>
              <a:rPr lang="en-GB" sz="1200" i="1" dirty="0">
                <a:latin typeface="Courier"/>
              </a:rPr>
              <a:t>/private/var/mobile/Library/Caches/</a:t>
            </a:r>
            <a:r>
              <a:rPr lang="en-GB" sz="1200" i="1" dirty="0" err="1">
                <a:latin typeface="Courier"/>
              </a:rPr>
              <a:t>com.apple.appstored</a:t>
            </a:r>
            <a:r>
              <a:rPr lang="en-GB" sz="1200" i="1" dirty="0">
                <a:latin typeface="Courier"/>
              </a:rPr>
              <a:t>/</a:t>
            </a:r>
            <a:r>
              <a:rPr lang="en-GB" sz="1200" i="1" dirty="0" err="1">
                <a:latin typeface="Courier"/>
              </a:rPr>
              <a:t>storeUser.db</a:t>
            </a:r>
            <a:r>
              <a:rPr lang="en-GB" sz="1200" dirty="0">
                <a:latin typeface="Courier"/>
              </a:rPr>
              <a:t>', table </a:t>
            </a:r>
          </a:p>
          <a:p>
            <a:r>
              <a:rPr lang="en-GB" sz="1200" dirty="0">
                <a:latin typeface="Courier"/>
              </a:rPr>
              <a:t>    '</a:t>
            </a:r>
            <a:r>
              <a:rPr lang="en-GB" sz="1200" b="1" dirty="0" err="1">
                <a:latin typeface="Courier"/>
              </a:rPr>
              <a:t>current_apps_crossfire</a:t>
            </a:r>
            <a:r>
              <a:rPr lang="en-GB" sz="1200" dirty="0">
                <a:latin typeface="Courier"/>
              </a:rPr>
              <a:t>'</a:t>
            </a:r>
          </a:p>
          <a:p>
            <a:r>
              <a:rPr lang="en-GB" sz="1200" dirty="0">
                <a:latin typeface="Courier"/>
              </a:rPr>
              <a:t>Found in file '</a:t>
            </a:r>
            <a:r>
              <a:rPr lang="en-GB" sz="1200" i="1" dirty="0">
                <a:latin typeface="Courier"/>
              </a:rPr>
              <a:t>/private/var/mobile/Library/TCC/</a:t>
            </a:r>
            <a:r>
              <a:rPr lang="en-GB" sz="1200" i="1" dirty="0" err="1">
                <a:latin typeface="Courier"/>
              </a:rPr>
              <a:t>TCC.db</a:t>
            </a:r>
            <a:r>
              <a:rPr lang="en-GB" sz="1200" dirty="0">
                <a:latin typeface="Courier"/>
              </a:rPr>
              <a:t>', table '</a:t>
            </a:r>
            <a:r>
              <a:rPr lang="en-GB" sz="1200" b="1" dirty="0">
                <a:latin typeface="Courier"/>
              </a:rPr>
              <a:t>access</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DuetExpertCenter</a:t>
            </a:r>
            <a:r>
              <a:rPr lang="en-GB" sz="1200" i="1" dirty="0">
                <a:latin typeface="Courier"/>
              </a:rPr>
              <a:t>/_</a:t>
            </a:r>
            <a:r>
              <a:rPr lang="en-GB" sz="1200" i="1" dirty="0" err="1">
                <a:latin typeface="Courier"/>
              </a:rPr>
              <a:t>ATXDataStore.db</a:t>
            </a:r>
            <a:r>
              <a:rPr lang="en-GB" sz="1200" dirty="0">
                <a:latin typeface="Courier"/>
              </a:rPr>
              <a:t>', table </a:t>
            </a:r>
          </a:p>
          <a:p>
            <a:r>
              <a:rPr lang="en-GB" sz="1200" dirty="0">
                <a:latin typeface="Courier"/>
              </a:rPr>
              <a:t>    '</a:t>
            </a:r>
            <a:r>
              <a:rPr lang="en-GB" sz="1200" b="1" dirty="0" err="1">
                <a:latin typeface="Courier"/>
              </a:rPr>
              <a:t>anchorModelTrainingData</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DuetExpertCenter</a:t>
            </a:r>
            <a:r>
              <a:rPr lang="en-GB" sz="1200" i="1" dirty="0">
                <a:latin typeface="Courier"/>
              </a:rPr>
              <a:t>/_</a:t>
            </a:r>
            <a:r>
              <a:rPr lang="en-GB" sz="1200" i="1" dirty="0" err="1">
                <a:latin typeface="Courier"/>
              </a:rPr>
              <a:t>ATXDataStore.db</a:t>
            </a:r>
            <a:r>
              <a:rPr lang="en-GB" sz="1200" dirty="0">
                <a:latin typeface="Courier"/>
              </a:rPr>
              <a:t>', table </a:t>
            </a:r>
          </a:p>
          <a:p>
            <a:r>
              <a:rPr lang="en-GB" sz="1200" dirty="0">
                <a:latin typeface="Courier"/>
              </a:rPr>
              <a:t>    '</a:t>
            </a:r>
            <a:r>
              <a:rPr lang="en-GB" sz="1200" b="1" dirty="0" err="1">
                <a:latin typeface="Courier"/>
              </a:rPr>
              <a:t>appInfo</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FrontBoard</a:t>
            </a:r>
            <a:r>
              <a:rPr lang="en-GB" sz="1200" i="1" dirty="0">
                <a:latin typeface="Courier"/>
              </a:rPr>
              <a:t>/</a:t>
            </a:r>
            <a:r>
              <a:rPr lang="en-GB" sz="1200" i="1" dirty="0" err="1">
                <a:latin typeface="Courier"/>
              </a:rPr>
              <a:t>applicationState.db</a:t>
            </a:r>
            <a:r>
              <a:rPr lang="en-GB" sz="1200" dirty="0">
                <a:latin typeface="Courier"/>
              </a:rPr>
              <a:t>', table </a:t>
            </a:r>
          </a:p>
          <a:p>
            <a:r>
              <a:rPr lang="en-GB" sz="1200" dirty="0">
                <a:latin typeface="Courier"/>
              </a:rPr>
              <a:t>    '</a:t>
            </a:r>
            <a:r>
              <a:rPr lang="en-GB" sz="1200" b="1" dirty="0" err="1">
                <a:latin typeface="Courier"/>
              </a:rPr>
              <a:t>application_identifier_tab</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FrontBoard</a:t>
            </a:r>
            <a:r>
              <a:rPr lang="en-GB" sz="1200" i="1" dirty="0">
                <a:latin typeface="Courier"/>
              </a:rPr>
              <a:t>/</a:t>
            </a:r>
            <a:r>
              <a:rPr lang="en-GB" sz="1200" i="1" dirty="0" err="1">
                <a:latin typeface="Courier"/>
              </a:rPr>
              <a:t>applicationState.db</a:t>
            </a:r>
            <a:r>
              <a:rPr lang="en-GB" sz="1200" dirty="0">
                <a:latin typeface="Courier"/>
              </a:rPr>
              <a:t>', table </a:t>
            </a:r>
          </a:p>
          <a:p>
            <a:r>
              <a:rPr lang="en-GB" sz="1200" dirty="0">
                <a:latin typeface="Courier"/>
              </a:rPr>
              <a:t>    '</a:t>
            </a:r>
            <a:r>
              <a:rPr lang="en-GB" sz="1200" b="1" dirty="0" err="1">
                <a:latin typeface="Courier"/>
              </a:rPr>
              <a:t>kvs_debug</a:t>
            </a:r>
            <a:r>
              <a:rPr lang="en-GB" sz="1200" dirty="0">
                <a:latin typeface="Courier"/>
              </a:rPr>
              <a:t>'</a:t>
            </a:r>
          </a:p>
          <a:p>
            <a:r>
              <a:rPr lang="en-GB" sz="1200" dirty="0">
                <a:latin typeface="Courier"/>
              </a:rPr>
              <a:t>Found in file '</a:t>
            </a:r>
            <a:r>
              <a:rPr lang="en-GB" sz="1200" i="1" dirty="0">
                <a:latin typeface="Courier"/>
              </a:rPr>
              <a:t>/private/var/mobile/Library/</a:t>
            </a:r>
            <a:r>
              <a:rPr lang="en-GB" sz="1200" i="1" dirty="0" err="1">
                <a:latin typeface="Courier"/>
              </a:rPr>
              <a:t>CoreDuet</a:t>
            </a:r>
            <a:r>
              <a:rPr lang="en-GB" sz="1200" i="1" dirty="0">
                <a:latin typeface="Courier"/>
              </a:rPr>
              <a:t>/Knowledge/</a:t>
            </a:r>
            <a:r>
              <a:rPr lang="en-GB" sz="1200" i="1" dirty="0" err="1">
                <a:latin typeface="Courier"/>
              </a:rPr>
              <a:t>knowledgeC.db</a:t>
            </a:r>
            <a:r>
              <a:rPr lang="en-GB" sz="1200" dirty="0">
                <a:latin typeface="Courier"/>
              </a:rPr>
              <a:t>', table</a:t>
            </a:r>
          </a:p>
          <a:p>
            <a:r>
              <a:rPr lang="en-GB" sz="1200" dirty="0">
                <a:latin typeface="Courier"/>
              </a:rPr>
              <a:t>    '</a:t>
            </a:r>
            <a:r>
              <a:rPr lang="en-GB" sz="1200" b="1" dirty="0">
                <a:latin typeface="Courier"/>
              </a:rPr>
              <a:t>ZOBJECT</a:t>
            </a:r>
            <a:r>
              <a:rPr lang="en-GB" sz="1200" dirty="0">
                <a:latin typeface="Courier"/>
              </a:rPr>
              <a:t>'</a:t>
            </a:r>
          </a:p>
          <a:p>
            <a:r>
              <a:rPr lang="en-GB" sz="1200" dirty="0">
                <a:latin typeface="Courier"/>
              </a:rPr>
              <a:t>Found in file '</a:t>
            </a:r>
            <a:r>
              <a:rPr lang="en-GB" sz="1200" i="1" dirty="0">
                <a:latin typeface="Courier"/>
              </a:rPr>
              <a:t>/private/var/Keychains/Analytics/</a:t>
            </a:r>
            <a:r>
              <a:rPr lang="en-GB" sz="1200" i="1" dirty="0" err="1">
                <a:latin typeface="Courier"/>
              </a:rPr>
              <a:t>trust_analytics.db</a:t>
            </a:r>
            <a:r>
              <a:rPr lang="en-GB" sz="1200" dirty="0">
                <a:latin typeface="Courier"/>
              </a:rPr>
              <a:t>', table '</a:t>
            </a:r>
            <a:r>
              <a:rPr lang="en-GB" sz="1200" b="1" dirty="0" err="1">
                <a:latin typeface="Courier"/>
              </a:rPr>
              <a:t>hard_failures</a:t>
            </a:r>
            <a:r>
              <a:rPr lang="en-GB" sz="1200" dirty="0">
                <a:latin typeface="Courier"/>
              </a:rPr>
              <a:t>'</a:t>
            </a:r>
          </a:p>
        </p:txBody>
      </p:sp>
    </p:spTree>
    <p:extLst>
      <p:ext uri="{BB962C8B-B14F-4D97-AF65-F5344CB8AC3E}">
        <p14:creationId xmlns:p14="http://schemas.microsoft.com/office/powerpoint/2010/main" val="153205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Maybe commercial providers can help?</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4" y="864401"/>
            <a:ext cx="5984852" cy="326446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https://docs.appetize.io/core-features/uploading-apps</a:t>
            </a:r>
            <a:endParaRPr lang="en-GB" sz="800" dirty="0"/>
          </a:p>
        </p:txBody>
      </p:sp>
      <p:sp>
        <p:nvSpPr>
          <p:cNvPr id="6" name="Rectangle 5">
            <a:extLst>
              <a:ext uri="{FF2B5EF4-FFF2-40B4-BE49-F238E27FC236}">
                <a16:creationId xmlns:a16="http://schemas.microsoft.com/office/drawing/2014/main" id="{C2CA208F-9044-4EE0-8A3C-06AD58C49EE8}"/>
              </a:ext>
            </a:extLst>
          </p:cNvPr>
          <p:cNvSpPr/>
          <p:nvPr/>
        </p:nvSpPr>
        <p:spPr bwMode="auto">
          <a:xfrm>
            <a:off x="3306258" y="2485140"/>
            <a:ext cx="2752251" cy="5986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650425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391183" y="981781"/>
            <a:ext cx="6361631" cy="3172971"/>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https://github.com/lucaIz-ldx/ForceReset/blob/de004718c1ebde9a80dc686040853089ceea20a0/Tweak.x#L151-L155</a:t>
            </a:r>
            <a:endParaRPr lang="en-GB" sz="800" dirty="0"/>
          </a:p>
        </p:txBody>
      </p:sp>
      <p:sp>
        <p:nvSpPr>
          <p:cNvPr id="7" name="Freeform: Shape 6">
            <a:extLst>
              <a:ext uri="{FF2B5EF4-FFF2-40B4-BE49-F238E27FC236}">
                <a16:creationId xmlns:a16="http://schemas.microsoft.com/office/drawing/2014/main" id="{8DFF683D-2332-4916-8045-B9B59F5C0B2E}"/>
              </a:ext>
            </a:extLst>
          </p:cNvPr>
          <p:cNvSpPr/>
          <p:nvPr/>
        </p:nvSpPr>
        <p:spPr bwMode="auto">
          <a:xfrm rot="10800000">
            <a:off x="1341272" y="246737"/>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Do we have to dust off our Objective C skills?</a:t>
            </a:r>
          </a:p>
        </p:txBody>
      </p:sp>
      <p:sp>
        <p:nvSpPr>
          <p:cNvPr id="8" name="Rectangle 7">
            <a:extLst>
              <a:ext uri="{FF2B5EF4-FFF2-40B4-BE49-F238E27FC236}">
                <a16:creationId xmlns:a16="http://schemas.microsoft.com/office/drawing/2014/main" id="{FCE64004-ED38-4660-9D0B-F45E8C47842D}"/>
              </a:ext>
            </a:extLst>
          </p:cNvPr>
          <p:cNvSpPr/>
          <p:nvPr/>
        </p:nvSpPr>
        <p:spPr bwMode="auto">
          <a:xfrm>
            <a:off x="1934659" y="2215662"/>
            <a:ext cx="5187110" cy="58908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797570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p:blipFill>
        <p:spPr>
          <a:xfrm>
            <a:off x="1501259" y="981781"/>
            <a:ext cx="6141478" cy="3172971"/>
          </a:xfrm>
        </p:spPr>
      </p:pic>
      <p:sp>
        <p:nvSpPr>
          <p:cNvPr id="6" name="Freeform: Shape 5">
            <a:extLst>
              <a:ext uri="{FF2B5EF4-FFF2-40B4-BE49-F238E27FC236}">
                <a16:creationId xmlns:a16="http://schemas.microsoft.com/office/drawing/2014/main" id="{0AADD773-A030-417B-ABE6-349DBA5E7EB2}"/>
              </a:ext>
            </a:extLst>
          </p:cNvPr>
          <p:cNvSpPr/>
          <p:nvPr/>
        </p:nvSpPr>
        <p:spPr bwMode="auto">
          <a:xfrm>
            <a:off x="1367649" y="2461846"/>
            <a:ext cx="7092783" cy="2084152"/>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057400" y="4229710"/>
            <a:ext cx="6484071" cy="215444"/>
          </a:xfrm>
          <a:prstGeom prst="rect">
            <a:avLst/>
          </a:prstGeom>
          <a:noFill/>
        </p:spPr>
        <p:txBody>
          <a:bodyPr wrap="square" rtlCol="0">
            <a:spAutoFit/>
          </a:bodyPr>
          <a:lstStyle/>
          <a:p>
            <a:pPr algn="r"/>
            <a:r>
              <a:rPr lang="en-GB" sz="800" dirty="0">
                <a:hlinkClick r:id="rId4"/>
              </a:rPr>
              <a:t>https://frida.re/</a:t>
            </a:r>
            <a:endParaRPr lang="en-GB" sz="800" dirty="0"/>
          </a:p>
        </p:txBody>
      </p:sp>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Enter Frida</a:t>
            </a:r>
          </a:p>
        </p:txBody>
      </p:sp>
    </p:spTree>
    <p:extLst>
      <p:ext uri="{BB962C8B-B14F-4D97-AF65-F5344CB8AC3E}">
        <p14:creationId xmlns:p14="http://schemas.microsoft.com/office/powerpoint/2010/main" val="26963508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77A9-C777-43D4-ACC4-ADE649369A83}"/>
              </a:ext>
            </a:extLst>
          </p:cNvPr>
          <p:cNvSpPr>
            <a:spLocks noGrp="1"/>
          </p:cNvSpPr>
          <p:nvPr>
            <p:ph type="title"/>
          </p:nvPr>
        </p:nvSpPr>
        <p:spPr/>
        <p:txBody>
          <a:bodyPr/>
          <a:lstStyle/>
          <a:p>
            <a:r>
              <a:rPr lang="en-GB" dirty="0"/>
              <a:t>Frida is great</a:t>
            </a:r>
          </a:p>
        </p:txBody>
      </p:sp>
      <p:pic>
        <p:nvPicPr>
          <p:cNvPr id="5" name="Content Placeholder 4" descr="Text&#10;&#10;Description automatically generated">
            <a:extLst>
              <a:ext uri="{FF2B5EF4-FFF2-40B4-BE49-F238E27FC236}">
                <a16:creationId xmlns:a16="http://schemas.microsoft.com/office/drawing/2014/main" id="{38385DA4-6E66-49DE-AD6F-B5D51FBA99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05679" y="693017"/>
            <a:ext cx="6227890" cy="3757465"/>
          </a:xfrm>
        </p:spPr>
      </p:pic>
    </p:spTree>
    <p:extLst>
      <p:ext uri="{BB962C8B-B14F-4D97-AF65-F5344CB8AC3E}">
        <p14:creationId xmlns:p14="http://schemas.microsoft.com/office/powerpoint/2010/main" val="1558045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10B6-478D-47C1-864A-C8A0AB46E2E9}"/>
              </a:ext>
            </a:extLst>
          </p:cNvPr>
          <p:cNvSpPr>
            <a:spLocks noGrp="1"/>
          </p:cNvSpPr>
          <p:nvPr>
            <p:ph type="title"/>
          </p:nvPr>
        </p:nvSpPr>
        <p:spPr/>
        <p:txBody>
          <a:bodyPr/>
          <a:lstStyle/>
          <a:p>
            <a:r>
              <a:rPr lang="en-GB" dirty="0"/>
              <a:t>Frida is (really!) great</a:t>
            </a:r>
          </a:p>
        </p:txBody>
      </p:sp>
      <p:pic>
        <p:nvPicPr>
          <p:cNvPr id="5" name="Content Placeholder 4" descr="Text&#10;&#10;Description automatically generated">
            <a:extLst>
              <a:ext uri="{FF2B5EF4-FFF2-40B4-BE49-F238E27FC236}">
                <a16:creationId xmlns:a16="http://schemas.microsoft.com/office/drawing/2014/main" id="{2FF14331-874A-4980-A558-FCC12599DF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69362" y="732267"/>
            <a:ext cx="7205276" cy="3678965"/>
          </a:xfrm>
        </p:spPr>
      </p:pic>
      <p:sp>
        <p:nvSpPr>
          <p:cNvPr id="6" name="Rectangle 5">
            <a:extLst>
              <a:ext uri="{FF2B5EF4-FFF2-40B4-BE49-F238E27FC236}">
                <a16:creationId xmlns:a16="http://schemas.microsoft.com/office/drawing/2014/main" id="{A92273F2-DB63-49A3-B934-6F60CA807C97}"/>
              </a:ext>
            </a:extLst>
          </p:cNvPr>
          <p:cNvSpPr/>
          <p:nvPr/>
        </p:nvSpPr>
        <p:spPr bwMode="auto">
          <a:xfrm>
            <a:off x="1820358" y="1608992"/>
            <a:ext cx="5837741" cy="18463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7548178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F2349-57FF-4FE4-9F68-4D400F7F0822}"/>
              </a:ext>
            </a:extLst>
          </p:cNvPr>
          <p:cNvSpPr>
            <a:spLocks noGrp="1"/>
          </p:cNvSpPr>
          <p:nvPr>
            <p:ph type="title"/>
          </p:nvPr>
        </p:nvSpPr>
        <p:spPr/>
        <p:txBody>
          <a:bodyPr/>
          <a:lstStyle/>
          <a:p>
            <a:r>
              <a:rPr lang="en-GB" dirty="0"/>
              <a:t>Programmatically setting the location permission</a:t>
            </a:r>
          </a:p>
        </p:txBody>
      </p:sp>
      <p:sp>
        <p:nvSpPr>
          <p:cNvPr id="4" name="Content Placeholder 2">
            <a:extLst>
              <a:ext uri="{FF2B5EF4-FFF2-40B4-BE49-F238E27FC236}">
                <a16:creationId xmlns:a16="http://schemas.microsoft.com/office/drawing/2014/main" id="{4BB9FBB1-0D56-48EC-BFF8-BC296DC4096B}"/>
              </a:ext>
            </a:extLst>
          </p:cNvPr>
          <p:cNvSpPr>
            <a:spLocks noGrp="1"/>
          </p:cNvSpPr>
          <p:nvPr>
            <p:ph idx="1"/>
          </p:nvPr>
        </p:nvSpPr>
        <p:spPr>
          <a:xfrm>
            <a:off x="431800" y="900113"/>
            <a:ext cx="8375650" cy="3455987"/>
          </a:xfrm>
        </p:spPr>
        <p:txBody>
          <a:bodyPr/>
          <a:lstStyle/>
          <a:p>
            <a:pPr marL="285750" lvl="0" indent="-285750">
              <a:buFont typeface="Arial" panose="020B0604020202020204" pitchFamily="34" charset="0"/>
              <a:buChar char="•"/>
            </a:pPr>
            <a:r>
              <a:rPr lang="en-GB" dirty="0"/>
              <a:t>To set the location permission using Frida:</a:t>
            </a:r>
            <a:br>
              <a:rPr lang="en-GB" dirty="0"/>
            </a:br>
            <a:r>
              <a:rPr lang="en-GB" dirty="0" err="1">
                <a:latin typeface="Courier"/>
              </a:rPr>
              <a:t>ObjC</a:t>
            </a:r>
            <a:r>
              <a:rPr lang="en-GB" b="1" dirty="0" err="1">
                <a:solidFill>
                  <a:srgbClr val="CE5C00"/>
                </a:solidFill>
                <a:latin typeface="Courier"/>
              </a:rPr>
              <a:t>.</a:t>
            </a:r>
            <a:r>
              <a:rPr lang="en-GB" dirty="0" err="1">
                <a:solidFill>
                  <a:srgbClr val="C4A000"/>
                </a:solidFill>
                <a:latin typeface="Courier"/>
              </a:rPr>
              <a:t>classes</a:t>
            </a:r>
            <a:r>
              <a:rPr lang="en-GB" b="1" dirty="0" err="1">
                <a:solidFill>
                  <a:srgbClr val="CE5C00"/>
                </a:solidFill>
                <a:latin typeface="Courier"/>
              </a:rPr>
              <a:t>.</a:t>
            </a:r>
            <a:r>
              <a:rPr lang="en-GB" dirty="0" err="1">
                <a:solidFill>
                  <a:srgbClr val="C4A000"/>
                </a:solidFill>
                <a:latin typeface="Courier"/>
              </a:rPr>
              <a:t>CLLocationManager</a:t>
            </a:r>
            <a:br>
              <a:rPr lang="en-GB" b="1" dirty="0">
                <a:solidFill>
                  <a:srgbClr val="CE5C00"/>
                </a:solidFill>
                <a:latin typeface="Courier"/>
              </a:rPr>
            </a:br>
            <a:r>
              <a:rPr lang="en-GB" b="1" dirty="0">
                <a:solidFill>
                  <a:srgbClr val="CE5C00"/>
                </a:solidFill>
                <a:latin typeface="Courier"/>
              </a:rPr>
              <a:t>  .</a:t>
            </a:r>
            <a:r>
              <a:rPr lang="en-GB" dirty="0" err="1">
                <a:solidFill>
                  <a:srgbClr val="000000"/>
                </a:solidFill>
                <a:latin typeface="Courier"/>
              </a:rPr>
              <a:t>setAuthorizationStatusByType_forBundleIdentifier</a:t>
            </a:r>
            <a:r>
              <a:rPr lang="en-GB" dirty="0">
                <a:solidFill>
                  <a:srgbClr val="000000"/>
                </a:solidFill>
                <a:latin typeface="Courier"/>
              </a:rPr>
              <a:t>_</a:t>
            </a:r>
            <a:r>
              <a:rPr lang="en-GB" dirty="0">
                <a:latin typeface="Courier"/>
              </a:rPr>
              <a:t>(</a:t>
            </a:r>
            <a:br>
              <a:rPr lang="en-GB" dirty="0">
                <a:latin typeface="Courier"/>
              </a:rPr>
            </a:br>
            <a:r>
              <a:rPr lang="en-GB" dirty="0">
                <a:latin typeface="Courier"/>
              </a:rPr>
              <a:t>    </a:t>
            </a:r>
            <a:r>
              <a:rPr lang="en-GB" dirty="0">
                <a:solidFill>
                  <a:srgbClr val="0000CF"/>
                </a:solidFill>
                <a:latin typeface="Courier"/>
              </a:rPr>
              <a:t>&lt;</a:t>
            </a:r>
            <a:r>
              <a:rPr lang="en-GB" i="1" dirty="0">
                <a:solidFill>
                  <a:srgbClr val="0000CF"/>
                </a:solidFill>
                <a:latin typeface="Courier"/>
              </a:rPr>
              <a:t>value</a:t>
            </a:r>
            <a:r>
              <a:rPr lang="en-GB" dirty="0">
                <a:solidFill>
                  <a:srgbClr val="0000CF"/>
                </a:solidFill>
                <a:latin typeface="Courier"/>
              </a:rPr>
              <a:t>&gt;</a:t>
            </a:r>
            <a:r>
              <a:rPr lang="en-GB" b="1" dirty="0">
                <a:solidFill>
                  <a:srgbClr val="CE5C00"/>
                </a:solidFill>
                <a:latin typeface="Courier"/>
              </a:rPr>
              <a:t>,</a:t>
            </a:r>
            <a:r>
              <a:rPr lang="en-GB" dirty="0">
                <a:latin typeface="Courier"/>
              </a:rPr>
              <a:t> </a:t>
            </a:r>
            <a:r>
              <a:rPr lang="en-GB" dirty="0">
                <a:solidFill>
                  <a:srgbClr val="4E9A06"/>
                </a:solidFill>
                <a:latin typeface="Courier"/>
              </a:rPr>
              <a:t>"&lt;</a:t>
            </a:r>
            <a:r>
              <a:rPr lang="en-GB" i="1" dirty="0" err="1">
                <a:solidFill>
                  <a:srgbClr val="4E9A06"/>
                </a:solidFill>
                <a:latin typeface="Courier"/>
              </a:rPr>
              <a:t>bundle_id</a:t>
            </a:r>
            <a:r>
              <a:rPr lang="en-GB" dirty="0">
                <a:solidFill>
                  <a:srgbClr val="4E9A06"/>
                </a:solidFill>
                <a:latin typeface="Courier"/>
              </a:rPr>
              <a:t>&gt;"</a:t>
            </a:r>
            <a:br>
              <a:rPr lang="en-GB" dirty="0"/>
            </a:br>
            <a:r>
              <a:rPr lang="en-GB" dirty="0">
                <a:latin typeface="Courier"/>
              </a:rPr>
              <a:t>  )</a:t>
            </a:r>
            <a:r>
              <a:rPr lang="en-GB" b="1" dirty="0">
                <a:solidFill>
                  <a:srgbClr val="CE5C00"/>
                </a:solidFill>
                <a:latin typeface="Courier"/>
              </a:rPr>
              <a:t>;</a:t>
            </a:r>
          </a:p>
          <a:p>
            <a:pPr marL="285750" lvl="0" indent="-285750">
              <a:buFont typeface="Arial" panose="020B0604020202020204" pitchFamily="34" charset="0"/>
              <a:buChar char="•"/>
            </a:pPr>
            <a:r>
              <a:rPr lang="en-GB" dirty="0"/>
              <a:t>Empirically determined values:</a:t>
            </a:r>
          </a:p>
          <a:p>
            <a:pPr marL="476250" lvl="1" indent="-285750">
              <a:buFont typeface="Arial" panose="020B0604020202020204" pitchFamily="34" charset="0"/>
              <a:buChar char="•"/>
            </a:pPr>
            <a:r>
              <a:rPr lang="en-GB" dirty="0">
                <a:solidFill>
                  <a:srgbClr val="0000CF"/>
                </a:solidFill>
                <a:latin typeface="Courier"/>
              </a:rPr>
              <a:t>0</a:t>
            </a:r>
            <a:r>
              <a:rPr lang="en-GB" dirty="0"/>
              <a:t>: Ask every time, </a:t>
            </a:r>
            <a:r>
              <a:rPr lang="en-GB" dirty="0">
                <a:solidFill>
                  <a:srgbClr val="0000CF"/>
                </a:solidFill>
                <a:latin typeface="Courier"/>
              </a:rPr>
              <a:t>2</a:t>
            </a:r>
            <a:r>
              <a:rPr lang="en-GB" dirty="0"/>
              <a:t>: Never, </a:t>
            </a:r>
            <a:r>
              <a:rPr lang="en-GB" dirty="0">
                <a:solidFill>
                  <a:srgbClr val="0000CF"/>
                </a:solidFill>
                <a:latin typeface="Courier"/>
              </a:rPr>
              <a:t>3</a:t>
            </a:r>
            <a:r>
              <a:rPr lang="en-GB" dirty="0"/>
              <a:t>: Always, </a:t>
            </a:r>
            <a:r>
              <a:rPr lang="en-GB" dirty="0">
                <a:solidFill>
                  <a:srgbClr val="0000CF"/>
                </a:solidFill>
                <a:latin typeface="Courier"/>
              </a:rPr>
              <a:t>4</a:t>
            </a:r>
            <a:r>
              <a:rPr lang="en-GB" dirty="0"/>
              <a:t>: While using the app</a:t>
            </a:r>
          </a:p>
          <a:p>
            <a:pPr marL="285750" indent="-285750">
              <a:buFont typeface="Arial" panose="020B0604020202020204" pitchFamily="34" charset="0"/>
              <a:buChar char="•"/>
            </a:pPr>
            <a:r>
              <a:rPr lang="en-GB" dirty="0"/>
              <a:t>To check:</a:t>
            </a:r>
          </a:p>
          <a:p>
            <a:pPr marL="285750" indent="-285750">
              <a:buClr>
                <a:schemeClr val="tx1"/>
              </a:buClr>
              <a:buFont typeface="Arial" panose="020B0604020202020204" pitchFamily="34" charset="0"/>
              <a:buChar char="•"/>
            </a:pPr>
            <a:r>
              <a:rPr lang="en-GB" i="1" dirty="0">
                <a:solidFill>
                  <a:srgbClr val="8F5902"/>
                </a:solidFill>
                <a:latin typeface="Courier"/>
              </a:rPr>
              <a:t>​// For the running app.</a:t>
            </a:r>
            <a:br>
              <a:rPr lang="en-GB" dirty="0"/>
            </a:br>
            <a:r>
              <a:rPr lang="en-GB" dirty="0" err="1">
                <a:latin typeface="Courier"/>
              </a:rPr>
              <a:t>ObjC</a:t>
            </a:r>
            <a:r>
              <a:rPr lang="en-GB" b="1" dirty="0" err="1">
                <a:solidFill>
                  <a:srgbClr val="CE5C00"/>
                </a:solidFill>
                <a:latin typeface="Courier"/>
              </a:rPr>
              <a:t>.</a:t>
            </a:r>
            <a:r>
              <a:rPr lang="en-GB" dirty="0" err="1">
                <a:solidFill>
                  <a:srgbClr val="C4A000"/>
                </a:solidFill>
                <a:latin typeface="Courier"/>
              </a:rPr>
              <a:t>classes</a:t>
            </a:r>
            <a:r>
              <a:rPr lang="en-GB" b="1" dirty="0" err="1">
                <a:solidFill>
                  <a:srgbClr val="CE5C00"/>
                </a:solidFill>
                <a:latin typeface="Courier"/>
              </a:rPr>
              <a:t>.</a:t>
            </a:r>
            <a:r>
              <a:rPr lang="en-GB" dirty="0" err="1">
                <a:solidFill>
                  <a:srgbClr val="C4A000"/>
                </a:solidFill>
                <a:latin typeface="Courier"/>
              </a:rPr>
              <a:t>CLLocationManager</a:t>
            </a:r>
            <a:r>
              <a:rPr lang="en-GB" b="1" dirty="0" err="1">
                <a:solidFill>
                  <a:srgbClr val="CE5C00"/>
                </a:solidFill>
                <a:latin typeface="Courier"/>
              </a:rPr>
              <a:t>.</a:t>
            </a:r>
            <a:r>
              <a:rPr lang="en-GB" dirty="0" err="1">
                <a:solidFill>
                  <a:srgbClr val="000000"/>
                </a:solidFill>
                <a:latin typeface="Courier"/>
              </a:rPr>
              <a:t>authorizationStatus</a:t>
            </a:r>
            <a:r>
              <a:rPr lang="en-GB" dirty="0">
                <a:latin typeface="Courier"/>
              </a:rPr>
              <a:t>()</a:t>
            </a:r>
            <a:r>
              <a:rPr lang="en-GB" b="1" dirty="0">
                <a:solidFill>
                  <a:srgbClr val="CE5C00"/>
                </a:solidFill>
                <a:latin typeface="Courier"/>
              </a:rPr>
              <a:t>;</a:t>
            </a:r>
            <a:br>
              <a:rPr lang="en-GB" dirty="0"/>
            </a:br>
            <a:br>
              <a:rPr lang="en-GB" dirty="0"/>
            </a:br>
            <a:r>
              <a:rPr lang="en-GB" i="1" dirty="0">
                <a:solidFill>
                  <a:srgbClr val="8F5902"/>
                </a:solidFill>
                <a:latin typeface="Courier"/>
              </a:rPr>
              <a:t>// For an arbitrary app.</a:t>
            </a:r>
            <a:br>
              <a:rPr lang="en-GB" dirty="0"/>
            </a:br>
            <a:r>
              <a:rPr lang="en-GB" dirty="0" err="1">
                <a:latin typeface="Courier"/>
              </a:rPr>
              <a:t>ObjC</a:t>
            </a:r>
            <a:r>
              <a:rPr lang="en-GB" b="1" dirty="0" err="1">
                <a:solidFill>
                  <a:srgbClr val="CE5C00"/>
                </a:solidFill>
                <a:latin typeface="Courier"/>
              </a:rPr>
              <a:t>.</a:t>
            </a:r>
            <a:r>
              <a:rPr lang="en-GB" dirty="0" err="1">
                <a:solidFill>
                  <a:srgbClr val="C4A000"/>
                </a:solidFill>
                <a:latin typeface="Courier"/>
              </a:rPr>
              <a:t>classes</a:t>
            </a:r>
            <a:r>
              <a:rPr lang="en-GB" b="1" dirty="0" err="1">
                <a:solidFill>
                  <a:srgbClr val="CE5C00"/>
                </a:solidFill>
                <a:latin typeface="Courier"/>
              </a:rPr>
              <a:t>.</a:t>
            </a:r>
            <a:r>
              <a:rPr lang="en-GB" dirty="0" err="1">
                <a:solidFill>
                  <a:srgbClr val="C4A000"/>
                </a:solidFill>
                <a:latin typeface="Courier"/>
              </a:rPr>
              <a:t>CLLocationManager</a:t>
            </a:r>
            <a:br>
              <a:rPr lang="en-GB" dirty="0">
                <a:solidFill>
                  <a:srgbClr val="C4A000"/>
                </a:solidFill>
                <a:latin typeface="Courier"/>
              </a:rPr>
            </a:br>
            <a:r>
              <a:rPr lang="en-GB" dirty="0">
                <a:solidFill>
                  <a:srgbClr val="C4A000"/>
                </a:solidFill>
                <a:latin typeface="Courier"/>
              </a:rPr>
              <a:t>  </a:t>
            </a:r>
            <a:r>
              <a:rPr lang="en-GB" b="1" dirty="0">
                <a:solidFill>
                  <a:srgbClr val="CE5C00"/>
                </a:solidFill>
                <a:latin typeface="Courier"/>
              </a:rPr>
              <a:t>.</a:t>
            </a:r>
            <a:r>
              <a:rPr lang="en-GB" dirty="0" err="1">
                <a:solidFill>
                  <a:srgbClr val="000000"/>
                </a:solidFill>
                <a:latin typeface="Courier"/>
              </a:rPr>
              <a:t>authorizationStatusForBundleIdentifier</a:t>
            </a:r>
            <a:r>
              <a:rPr lang="en-GB" dirty="0">
                <a:solidFill>
                  <a:srgbClr val="000000"/>
                </a:solidFill>
                <a:latin typeface="Courier"/>
              </a:rPr>
              <a:t>_</a:t>
            </a:r>
            <a:r>
              <a:rPr lang="en-GB" dirty="0">
                <a:latin typeface="Courier"/>
              </a:rPr>
              <a:t>(</a:t>
            </a:r>
            <a:r>
              <a:rPr lang="en-GB" dirty="0">
                <a:solidFill>
                  <a:srgbClr val="4E9A06"/>
                </a:solidFill>
                <a:latin typeface="Courier"/>
              </a:rPr>
              <a:t>"&lt;</a:t>
            </a:r>
            <a:r>
              <a:rPr lang="en-GB" i="1" dirty="0" err="1">
                <a:solidFill>
                  <a:srgbClr val="4E9A06"/>
                </a:solidFill>
                <a:latin typeface="Courier"/>
              </a:rPr>
              <a:t>bundle_id</a:t>
            </a:r>
            <a:r>
              <a:rPr lang="en-GB" dirty="0">
                <a:solidFill>
                  <a:srgbClr val="4E9A06"/>
                </a:solidFill>
                <a:latin typeface="Courier"/>
              </a:rPr>
              <a:t>&gt;"</a:t>
            </a:r>
            <a:r>
              <a:rPr lang="en-GB" dirty="0">
                <a:latin typeface="Courier"/>
              </a:rPr>
              <a:t>)</a:t>
            </a:r>
            <a:r>
              <a:rPr lang="en-GB" b="1" dirty="0">
                <a:solidFill>
                  <a:srgbClr val="CE5C00"/>
                </a:solidFill>
                <a:latin typeface="Courier"/>
              </a:rPr>
              <a:t>;</a:t>
            </a:r>
          </a:p>
          <a:p>
            <a:pPr marL="285750" indent="-285750">
              <a:buFont typeface="Arial" panose="020B0604020202020204" pitchFamily="34" charset="0"/>
              <a:buChar char="•"/>
            </a:pPr>
            <a:endParaRPr lang="en-GB" dirty="0"/>
          </a:p>
          <a:p>
            <a:pPr marL="4762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1240042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14B67-FF30-49D2-82AE-7260AA068C94}"/>
              </a:ext>
            </a:extLst>
          </p:cNvPr>
          <p:cNvSpPr>
            <a:spLocks noGrp="1"/>
          </p:cNvSpPr>
          <p:nvPr>
            <p:ph type="title"/>
          </p:nvPr>
        </p:nvSpPr>
        <p:spPr/>
        <p:txBody>
          <a:bodyPr/>
          <a:lstStyle/>
          <a:p>
            <a:r>
              <a:rPr lang="en-GB" dirty="0"/>
              <a:t>(Truly) ALL THE PERMISSIONS!</a:t>
            </a:r>
          </a:p>
        </p:txBody>
      </p:sp>
      <p:pic>
        <p:nvPicPr>
          <p:cNvPr id="5" name="Content Placeholder 4">
            <a:extLst>
              <a:ext uri="{FF2B5EF4-FFF2-40B4-BE49-F238E27FC236}">
                <a16:creationId xmlns:a16="http://schemas.microsoft.com/office/drawing/2014/main" id="{9901ECF6-4E60-4757-B721-8BCD8CE7C82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946340" y="700882"/>
            <a:ext cx="2103675" cy="3741738"/>
          </a:xfrm>
        </p:spPr>
      </p:pic>
      <p:pic>
        <p:nvPicPr>
          <p:cNvPr id="4" name="Content Placeholder 4">
            <a:extLst>
              <a:ext uri="{FF2B5EF4-FFF2-40B4-BE49-F238E27FC236}">
                <a16:creationId xmlns:a16="http://schemas.microsoft.com/office/drawing/2014/main" id="{BAC211A2-624E-4A3A-A173-505B1589E4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5014856" y="700882"/>
            <a:ext cx="2103675" cy="3741736"/>
          </a:xfrm>
          <a:prstGeom prst="rect">
            <a:avLst/>
          </a:prstGeom>
          <a:noFill/>
          <a:ln w="9525">
            <a:noFill/>
            <a:miter lim="800000"/>
            <a:headEnd/>
            <a:tailEnd/>
          </a:ln>
        </p:spPr>
      </p:pic>
    </p:spTree>
    <p:extLst>
      <p:ext uri="{BB962C8B-B14F-4D97-AF65-F5344CB8AC3E}">
        <p14:creationId xmlns:p14="http://schemas.microsoft.com/office/powerpoint/2010/main" val="16910526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F2349-57FF-4FE4-9F68-4D400F7F0822}"/>
              </a:ext>
            </a:extLst>
          </p:cNvPr>
          <p:cNvSpPr>
            <a:spLocks noGrp="1"/>
          </p:cNvSpPr>
          <p:nvPr>
            <p:ph type="title"/>
          </p:nvPr>
        </p:nvSpPr>
        <p:spPr/>
        <p:txBody>
          <a:bodyPr/>
          <a:lstStyle/>
          <a:p>
            <a:r>
              <a:rPr lang="en-GB" dirty="0"/>
              <a:t>Programmatically seeding the clipboard</a:t>
            </a:r>
          </a:p>
        </p:txBody>
      </p:sp>
      <p:sp>
        <p:nvSpPr>
          <p:cNvPr id="4" name="Content Placeholder 2">
            <a:extLst>
              <a:ext uri="{FF2B5EF4-FFF2-40B4-BE49-F238E27FC236}">
                <a16:creationId xmlns:a16="http://schemas.microsoft.com/office/drawing/2014/main" id="{4BB9FBB1-0D56-48EC-BFF8-BC296DC4096B}"/>
              </a:ext>
            </a:extLst>
          </p:cNvPr>
          <p:cNvSpPr>
            <a:spLocks noGrp="1"/>
          </p:cNvSpPr>
          <p:nvPr>
            <p:ph idx="1"/>
          </p:nvPr>
        </p:nvSpPr>
        <p:spPr>
          <a:xfrm>
            <a:off x="431800" y="900113"/>
            <a:ext cx="8375650" cy="3455987"/>
          </a:xfrm>
        </p:spPr>
        <p:txBody>
          <a:bodyPr/>
          <a:lstStyle/>
          <a:p>
            <a:pPr marL="285750" lvl="0" indent="-285750">
              <a:buFont typeface="Arial" panose="020B0604020202020204" pitchFamily="34" charset="0"/>
              <a:buChar char="•"/>
            </a:pPr>
            <a:r>
              <a:rPr lang="en-GB" dirty="0"/>
              <a:t>Knowing that, seeding the keyboard is easy:</a:t>
            </a:r>
            <a:br>
              <a:rPr lang="en-GB" dirty="0"/>
            </a:br>
            <a:r>
              <a:rPr lang="en-GB" dirty="0" err="1">
                <a:latin typeface="Courier"/>
              </a:rPr>
              <a:t>ObjC</a:t>
            </a:r>
            <a:r>
              <a:rPr lang="en-GB" b="1" dirty="0" err="1">
                <a:solidFill>
                  <a:srgbClr val="CE5C00"/>
                </a:solidFill>
                <a:latin typeface="Courier"/>
              </a:rPr>
              <a:t>.</a:t>
            </a:r>
            <a:r>
              <a:rPr lang="en-GB" dirty="0" err="1">
                <a:solidFill>
                  <a:srgbClr val="C4A000"/>
                </a:solidFill>
                <a:latin typeface="Courier"/>
              </a:rPr>
              <a:t>classes</a:t>
            </a:r>
            <a:r>
              <a:rPr lang="en-GB" b="1" dirty="0" err="1">
                <a:solidFill>
                  <a:srgbClr val="CE5C00"/>
                </a:solidFill>
                <a:latin typeface="Courier"/>
              </a:rPr>
              <a:t>.</a:t>
            </a:r>
            <a:r>
              <a:rPr lang="en-GB" dirty="0" err="1">
                <a:solidFill>
                  <a:srgbClr val="C4A000"/>
                </a:solidFill>
                <a:latin typeface="Courier"/>
              </a:rPr>
              <a:t>UIPasteboard</a:t>
            </a:r>
            <a:r>
              <a:rPr lang="en-GB" b="1" dirty="0" err="1">
                <a:solidFill>
                  <a:srgbClr val="CE5C00"/>
                </a:solidFill>
                <a:latin typeface="Courier"/>
              </a:rPr>
              <a:t>.</a:t>
            </a:r>
            <a:r>
              <a:rPr lang="en-GB" dirty="0" err="1">
                <a:solidFill>
                  <a:srgbClr val="000000"/>
                </a:solidFill>
                <a:latin typeface="Courier"/>
              </a:rPr>
              <a:t>generalPasteboard</a:t>
            </a:r>
            <a:r>
              <a:rPr lang="en-GB" dirty="0">
                <a:latin typeface="Courier"/>
              </a:rPr>
              <a:t>()</a:t>
            </a:r>
            <a:br>
              <a:rPr lang="en-GB" dirty="0">
                <a:latin typeface="Courier"/>
              </a:rPr>
            </a:br>
            <a:r>
              <a:rPr lang="en-GB" dirty="0">
                <a:latin typeface="Courier"/>
              </a:rPr>
              <a:t>  </a:t>
            </a:r>
            <a:r>
              <a:rPr lang="en-GB" b="1" dirty="0">
                <a:solidFill>
                  <a:srgbClr val="CE5C00"/>
                </a:solidFill>
                <a:latin typeface="Courier"/>
              </a:rPr>
              <a:t>.</a:t>
            </a:r>
            <a:r>
              <a:rPr lang="en-GB" dirty="0" err="1">
                <a:latin typeface="Courier"/>
              </a:rPr>
              <a:t>setString</a:t>
            </a:r>
            <a:r>
              <a:rPr lang="en-GB" dirty="0">
                <a:latin typeface="Courier"/>
              </a:rPr>
              <a:t>_(</a:t>
            </a:r>
            <a:r>
              <a:rPr lang="en-GB" dirty="0">
                <a:solidFill>
                  <a:srgbClr val="4E9A06"/>
                </a:solidFill>
                <a:latin typeface="Courier"/>
              </a:rPr>
              <a:t>"&lt;</a:t>
            </a:r>
            <a:r>
              <a:rPr lang="en-GB" i="1" dirty="0">
                <a:solidFill>
                  <a:srgbClr val="4E9A06"/>
                </a:solidFill>
                <a:latin typeface="Courier"/>
              </a:rPr>
              <a:t>string</a:t>
            </a:r>
            <a:r>
              <a:rPr lang="en-GB" dirty="0">
                <a:solidFill>
                  <a:srgbClr val="4E9A06"/>
                </a:solidFill>
                <a:latin typeface="Courier"/>
              </a:rPr>
              <a:t>&gt;"</a:t>
            </a:r>
            <a:r>
              <a:rPr lang="en-GB" dirty="0">
                <a:latin typeface="Courier"/>
              </a:rPr>
              <a:t>)</a:t>
            </a:r>
            <a:r>
              <a:rPr lang="en-GB" b="1" dirty="0">
                <a:solidFill>
                  <a:srgbClr val="CE5C00"/>
                </a:solidFill>
                <a:latin typeface="Courier"/>
              </a:rPr>
              <a:t>;</a:t>
            </a:r>
          </a:p>
          <a:p>
            <a:pPr marL="4762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22146767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lgn="r">
              <a:defRPr/>
            </a:pPr>
            <a:r>
              <a:rPr lang="en-GB" sz="1000" b="0" i="1" noProof="0">
                <a:latin typeface="Courier"/>
              </a:rPr>
              <a:t>This slide intentionally left blank.</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GB" noProof="0"/>
              <a:t>Quick GDPR primer</a:t>
            </a:r>
          </a:p>
        </p:txBody>
      </p:sp>
      <p:sp>
        <p:nvSpPr>
          <p:cNvPr id="5" name="Inhaltsplatzhalter 2"/>
          <p:cNvSpPr>
            <a:spLocks noGrp="1"/>
          </p:cNvSpPr>
          <p:nvPr>
            <p:ph idx="1"/>
          </p:nvPr>
        </p:nvSpPr>
        <p:spPr bwMode="auto">
          <a:xfrm>
            <a:off x="431798" y="900000"/>
            <a:ext cx="8330531" cy="3456000"/>
          </a:xfrm>
        </p:spPr>
        <p:txBody>
          <a:bodyPr/>
          <a:lstStyle/>
          <a:p>
            <a:pPr marL="261620" indent="-261620">
              <a:buFont typeface="Arial"/>
              <a:buChar char="•"/>
              <a:defRPr/>
            </a:pPr>
            <a:r>
              <a:rPr lang="en-GB" sz="1600" b="0" i="0" u="none" strike="noStrike" cap="none" spc="0" noProof="0" dirty="0">
                <a:latin typeface="Arial"/>
                <a:ea typeface="Arial"/>
                <a:cs typeface="Arial"/>
              </a:rPr>
              <a:t>concerns itself with the </a:t>
            </a:r>
            <a:r>
              <a:rPr lang="en-GB" sz="1600" b="0" i="1" u="none" strike="noStrike" cap="none" spc="0" noProof="0" dirty="0">
                <a:latin typeface="Arial"/>
                <a:ea typeface="Arial"/>
                <a:cs typeface="Arial"/>
              </a:rPr>
              <a:t>processing</a:t>
            </a:r>
            <a:r>
              <a:rPr lang="en-GB" sz="1600" b="0" i="0" u="none" strike="noStrike" cap="none" spc="0" noProof="0" dirty="0">
                <a:latin typeface="Arial"/>
                <a:ea typeface="Arial"/>
                <a:cs typeface="Arial"/>
              </a:rPr>
              <a:t> of </a:t>
            </a:r>
            <a:r>
              <a:rPr lang="en-GB" sz="1600" b="0" i="1" u="none" strike="noStrike" cap="none" spc="0" noProof="0" dirty="0">
                <a:latin typeface="Arial"/>
                <a:ea typeface="Arial"/>
                <a:cs typeface="Arial"/>
              </a:rPr>
              <a:t>personal data</a:t>
            </a:r>
            <a:r>
              <a:rPr lang="en-GB" sz="1600" b="0" i="0" u="none" strike="noStrike" cap="none" spc="0" noProof="0" dirty="0">
                <a:latin typeface="Arial"/>
                <a:ea typeface="Arial"/>
                <a:cs typeface="Arial"/>
              </a:rPr>
              <a:t> (Art. 2(1) GDPR)</a:t>
            </a:r>
          </a:p>
          <a:p>
            <a:pPr marL="261620" indent="-261620">
              <a:buFont typeface="Arial"/>
              <a:buChar char="•"/>
              <a:defRPr/>
            </a:pPr>
            <a:r>
              <a:rPr lang="en-GB" sz="1600" b="0" i="0" u="none" strike="noStrike" cap="none" spc="0" noProof="0" dirty="0">
                <a:latin typeface="Arial"/>
                <a:ea typeface="Arial"/>
                <a:cs typeface="Arial"/>
              </a:rPr>
              <a:t>both terms defined in Art. 4 GDPR:</a:t>
            </a:r>
          </a:p>
          <a:p>
            <a:pPr marL="360363" lvl="1" indent="-184150">
              <a:buFont typeface="Arial"/>
              <a:buChar char="•"/>
              <a:defRPr/>
            </a:pPr>
            <a:r>
              <a:rPr lang="en-GB" b="0" i="1" u="none" strike="noStrike" cap="none" spc="0" noProof="0" dirty="0">
                <a:latin typeface="Arial"/>
                <a:ea typeface="Arial"/>
                <a:cs typeface="Arial"/>
              </a:rPr>
              <a:t>personal data</a:t>
            </a:r>
            <a:r>
              <a:rPr lang="en-GB" b="0" i="0" u="none" strike="noStrike" cap="none" spc="0" noProof="0" dirty="0">
                <a:latin typeface="Arial"/>
                <a:ea typeface="Arial"/>
                <a:cs typeface="Arial"/>
              </a:rPr>
              <a:t>: “</a:t>
            </a:r>
            <a:r>
              <a:rPr lang="en-GB" b="1" i="0" u="none" strike="noStrike" cap="none" spc="0" noProof="0" dirty="0">
                <a:latin typeface="Arial"/>
                <a:ea typeface="Arial"/>
                <a:cs typeface="Arial"/>
              </a:rPr>
              <a:t>any information relating to an identified or identifiable natural person</a:t>
            </a:r>
            <a:r>
              <a:rPr lang="en-GB" b="0" i="0" u="none" strike="noStrike" cap="none" spc="0" noProof="0" dirty="0">
                <a:latin typeface="Arial"/>
                <a:ea typeface="Arial"/>
                <a:cs typeface="Arial"/>
              </a:rPr>
              <a:t> […]; [i.e.] one who can be identified, directly or indirectly, in particular by reference to an identifier such as a name, […], an online identifier or […] the physical, physiological, genetic, mental, economic, cultural or social identity […]” (Art. 4(1) GDPR)</a:t>
            </a:r>
          </a:p>
          <a:p>
            <a:pPr marL="360363" lvl="1" indent="-184150">
              <a:buFont typeface="Arial"/>
              <a:buChar char="•"/>
              <a:defRPr/>
            </a:pPr>
            <a:r>
              <a:rPr lang="en-GB" i="1" noProof="0" dirty="0">
                <a:latin typeface="Arial"/>
                <a:ea typeface="Arial"/>
                <a:cs typeface="Arial"/>
              </a:rPr>
              <a:t>processing</a:t>
            </a:r>
            <a:r>
              <a:rPr lang="en-GB" noProof="0" dirty="0">
                <a:latin typeface="Arial"/>
                <a:ea typeface="Arial"/>
                <a:cs typeface="Arial"/>
              </a:rPr>
              <a:t>:</a:t>
            </a:r>
            <a:r>
              <a:rPr lang="en-GB" sz="1600" b="0" i="0" u="none" strike="noStrike" cap="none" spc="0" noProof="0" dirty="0">
                <a:latin typeface="Arial"/>
                <a:ea typeface="Arial"/>
                <a:cs typeface="Arial"/>
              </a:rPr>
              <a:t> “</a:t>
            </a:r>
            <a:r>
              <a:rPr lang="en-GB" sz="1600" b="1" i="0" u="none" strike="noStrike" cap="none" spc="0" noProof="0" dirty="0">
                <a:latin typeface="Arial"/>
                <a:ea typeface="Arial"/>
                <a:cs typeface="Arial"/>
              </a:rPr>
              <a:t>any operation […] performed on personal data</a:t>
            </a:r>
            <a:r>
              <a:rPr lang="en-GB" sz="1600" b="0" i="0" u="none" strike="noStrike" cap="none" spc="0" noProof="0" dirty="0">
                <a:latin typeface="Arial"/>
                <a:ea typeface="Arial"/>
                <a:cs typeface="Arial"/>
              </a:rPr>
              <a:t> […], such as collection, recording, organisation, structuring, storage, adaptation or alteration, retrieval, consultation, use, disclosure by transmission, dissemination or otherwise making available, alignment or combination, restriction, erasure or destruction” (Art. 4(2) GDPR)</a:t>
            </a:r>
          </a:p>
          <a:p>
            <a:pPr marL="360363" lvl="1" indent="-92075">
              <a:buFont typeface="Arial"/>
              <a:buChar char="•"/>
              <a:defRPr/>
            </a:pPr>
            <a:endParaRPr lang="en-GB" sz="1600" b="0" i="0" u="none" strike="noStrike" cap="none" spc="0" noProof="0" dirty="0">
              <a:solidFill>
                <a:schemeClr val="tx1"/>
              </a:solidFill>
              <a:latin typeface="Arial"/>
              <a:ea typeface="Arial"/>
              <a:cs typeface="Arial"/>
            </a:endParaRPr>
          </a:p>
          <a:p>
            <a:pPr marL="261850" indent="-261850">
              <a:buFont typeface="Arial"/>
              <a:buChar char="•"/>
              <a:defRPr/>
            </a:pPr>
            <a:r>
              <a:rPr lang="en-GB" sz="1600" b="0" i="0" u="none" strike="noStrike" cap="none" spc="0" noProof="0" dirty="0">
                <a:solidFill>
                  <a:schemeClr val="tx1"/>
                </a:solidFill>
                <a:latin typeface="Arial"/>
                <a:ea typeface="Arial"/>
                <a:cs typeface="Arial"/>
              </a:rPr>
              <a:t>explicitly very broad terms, in essence any data that can somehow be connected to a person (including pseudonymously!) and that a company deals with in some way is covered by the GDPR</a:t>
            </a:r>
          </a:p>
          <a:p>
            <a:pPr marL="261620" indent="-261620">
              <a:buFont typeface="Arial"/>
              <a:buChar char="•"/>
              <a:defRPr/>
            </a:pPr>
            <a:endParaRPr lang="en-GB" sz="1600" b="0" i="0" u="none" strike="noStrike" cap="none" spc="0" noProof="0" dirty="0">
              <a:latin typeface="Arial"/>
              <a:ea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GB" noProof="0"/>
              <a:t>Quick GDPR primer</a:t>
            </a:r>
          </a:p>
        </p:txBody>
      </p:sp>
      <p:sp>
        <p:nvSpPr>
          <p:cNvPr id="5" name="Inhaltsplatzhalter 2"/>
          <p:cNvSpPr>
            <a:spLocks noGrp="1"/>
          </p:cNvSpPr>
          <p:nvPr>
            <p:ph idx="1"/>
          </p:nvPr>
        </p:nvSpPr>
        <p:spPr bwMode="auto">
          <a:xfrm>
            <a:off x="431798" y="900000"/>
            <a:ext cx="8375649" cy="3456000"/>
          </a:xfrm>
        </p:spPr>
        <p:txBody>
          <a:bodyPr/>
          <a:lstStyle/>
          <a:p>
            <a:pPr marL="261620" indent="-261620">
              <a:buFont typeface="Arial"/>
              <a:buChar char="•"/>
              <a:defRPr/>
            </a:pPr>
            <a:r>
              <a:rPr lang="en-GB" sz="1600" b="0" i="0" u="none" strike="noStrike" cap="none" spc="0" noProof="0" dirty="0">
                <a:latin typeface="Arial"/>
                <a:ea typeface="Arial"/>
                <a:cs typeface="Arial"/>
              </a:rPr>
              <a:t>applicable EU-wide (Art. 3(1) GDPR), also applies to non-EU companies (Art. 3(2) GDPR) given they deliberately process the data of people in the EU in relation to the offering of goods and services; or in the case of the monitoring of the behaviour of people in the EU (→ tracking)</a:t>
            </a:r>
            <a:endParaRPr lang="en-GB" noProof="0" dirty="0"/>
          </a:p>
          <a:p>
            <a:pPr marL="261620" indent="-261620">
              <a:buFont typeface="Arial"/>
              <a:buChar char="•"/>
              <a:defRPr/>
            </a:pPr>
            <a:endParaRPr lang="en-GB" sz="1600" b="0" i="0" u="none" strike="noStrike" cap="none" spc="0" noProof="0" dirty="0">
              <a:latin typeface="Arial"/>
              <a:ea typeface="Arial"/>
              <a:cs typeface="Arial"/>
            </a:endParaRPr>
          </a:p>
          <a:p>
            <a:pPr marL="261850" indent="-261850">
              <a:buFont typeface="Arial"/>
              <a:buChar char="•"/>
              <a:defRPr/>
            </a:pPr>
            <a:r>
              <a:rPr lang="en-GB" sz="1600" b="0" i="0" u="none" strike="noStrike" cap="none" spc="0" noProof="0" dirty="0">
                <a:solidFill>
                  <a:schemeClr val="tx1"/>
                </a:solidFill>
                <a:latin typeface="Arial"/>
                <a:ea typeface="Arial"/>
                <a:cs typeface="Arial"/>
              </a:rPr>
              <a:t>important for us: companies need a legal basis if they want to process our data (more on that later)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Maybe commercial providers can help?</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4" y="864401"/>
            <a:ext cx="5984852" cy="326446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http://upload.runthatapp.com/upload.html</a:t>
            </a:r>
            <a:endParaRPr lang="en-GB" sz="800" dirty="0"/>
          </a:p>
        </p:txBody>
      </p:sp>
    </p:spTree>
    <p:extLst>
      <p:ext uri="{BB962C8B-B14F-4D97-AF65-F5344CB8AC3E}">
        <p14:creationId xmlns:p14="http://schemas.microsoft.com/office/powerpoint/2010/main" val="3135524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4F13-A04A-42A2-BFF2-154638D14110}"/>
              </a:ext>
            </a:extLst>
          </p:cNvPr>
          <p:cNvSpPr>
            <a:spLocks noGrp="1"/>
          </p:cNvSpPr>
          <p:nvPr>
            <p:ph type="title"/>
          </p:nvPr>
        </p:nvSpPr>
        <p:spPr/>
        <p:txBody>
          <a:bodyPr/>
          <a:lstStyle/>
          <a:p>
            <a:r>
              <a:rPr lang="en-GB"/>
              <a:t>Enter Schrems II</a:t>
            </a:r>
          </a:p>
        </p:txBody>
      </p:sp>
      <p:sp>
        <p:nvSpPr>
          <p:cNvPr id="3" name="Content Placeholder 2">
            <a:extLst>
              <a:ext uri="{FF2B5EF4-FFF2-40B4-BE49-F238E27FC236}">
                <a16:creationId xmlns:a16="http://schemas.microsoft.com/office/drawing/2014/main" id="{FC3A080A-EFD4-438B-A859-69F2601386B3}"/>
              </a:ext>
            </a:extLst>
          </p:cNvPr>
          <p:cNvSpPr>
            <a:spLocks noGrp="1"/>
          </p:cNvSpPr>
          <p:nvPr>
            <p:ph idx="1"/>
          </p:nvPr>
        </p:nvSpPr>
        <p:spPr/>
        <p:txBody>
          <a:bodyPr/>
          <a:lstStyle/>
          <a:p>
            <a:pPr marL="261850" indent="-261850">
              <a:buFont typeface="Arial"/>
              <a:buChar char="•"/>
              <a:defRPr/>
            </a:pPr>
            <a:r>
              <a:rPr lang="en-GB" sz="1600" b="0" i="0" u="none" strike="noStrike" cap="none" spc="0" noProof="0" dirty="0">
                <a:solidFill>
                  <a:schemeClr val="tx1"/>
                </a:solidFill>
                <a:latin typeface="Arial"/>
                <a:ea typeface="Arial"/>
                <a:cs typeface="Arial"/>
              </a:rPr>
              <a:t>recent (July 2020) </a:t>
            </a:r>
            <a:r>
              <a:rPr lang="en-GB" sz="1600" b="0" i="0" u="sng" strike="noStrike" cap="none" spc="0" noProof="0" dirty="0">
                <a:latin typeface="Arial"/>
                <a:ea typeface="Arial"/>
                <a:cs typeface="Arial"/>
                <a:hlinkClick r:id="rId2" tooltip="http://curia.europa.eu/juris/document/document.jsf?text=&amp;docid=228677&amp;pageIndex=0&amp;doclang=en"/>
              </a:rPr>
              <a:t>Schrems II</a:t>
            </a:r>
            <a:r>
              <a:rPr lang="en-GB" sz="1600" b="0" i="0" u="none" strike="noStrike" cap="none" spc="0" noProof="0" dirty="0">
                <a:solidFill>
                  <a:schemeClr val="tx1"/>
                </a:solidFill>
                <a:latin typeface="Arial"/>
                <a:ea typeface="Arial"/>
                <a:cs typeface="Arial"/>
              </a:rPr>
              <a:t> ruling by the European Court of Justice </a:t>
            </a:r>
          </a:p>
          <a:p>
            <a:pPr marL="261850" indent="-261850">
              <a:buFont typeface="Arial"/>
              <a:buChar char="•"/>
              <a:defRPr/>
            </a:pPr>
            <a:endParaRPr lang="en-GB" sz="1600" b="0" i="0" u="none" strike="noStrike" cap="none" spc="0" noProof="0" dirty="0">
              <a:solidFill>
                <a:schemeClr val="tx1"/>
              </a:solidFill>
              <a:latin typeface="Arial"/>
              <a:ea typeface="Arial"/>
              <a:cs typeface="Arial"/>
            </a:endParaRPr>
          </a:p>
          <a:p>
            <a:pPr marL="261850" indent="-261850">
              <a:buFont typeface="Arial"/>
              <a:buChar char="•"/>
              <a:defRPr/>
            </a:pPr>
            <a:r>
              <a:rPr lang="en-GB" sz="1600" b="0" i="0" u="none" strike="noStrike" cap="none" spc="0" noProof="0" dirty="0">
                <a:solidFill>
                  <a:schemeClr val="tx1"/>
                </a:solidFill>
                <a:latin typeface="Arial"/>
                <a:ea typeface="Arial"/>
                <a:cs typeface="Arial"/>
              </a:rPr>
              <a:t>generally, transferring data to country outside the EU is forbidden unless it there is an exception that allows it (Art. 44–50 GDPR) </a:t>
            </a:r>
          </a:p>
          <a:p>
            <a:pPr marL="261850" indent="-261850">
              <a:buFont typeface="Arial"/>
              <a:buChar char="•"/>
              <a:defRPr/>
            </a:pPr>
            <a:r>
              <a:rPr lang="en-GB" b="0" i="0" u="none" strike="noStrike" cap="none" spc="0" noProof="0" dirty="0">
                <a:solidFill>
                  <a:schemeClr val="tx1"/>
                </a:solidFill>
                <a:latin typeface="Arial"/>
                <a:ea typeface="Arial"/>
                <a:cs typeface="Arial"/>
              </a:rPr>
              <a:t>previously, transfers to the USA usually based on </a:t>
            </a:r>
            <a:r>
              <a:rPr lang="en-GB" b="0" i="1" u="none" strike="noStrike" cap="none" spc="0" noProof="0" dirty="0">
                <a:solidFill>
                  <a:schemeClr val="tx1"/>
                </a:solidFill>
                <a:latin typeface="Arial"/>
                <a:ea typeface="Arial"/>
                <a:cs typeface="Arial"/>
              </a:rPr>
              <a:t>Privacy Shield</a:t>
            </a:r>
            <a:r>
              <a:rPr lang="en-GB" b="0" u="none" strike="noStrike" cap="none" spc="0" noProof="0" dirty="0">
                <a:solidFill>
                  <a:schemeClr val="tx1"/>
                </a:solidFill>
                <a:latin typeface="Arial"/>
                <a:ea typeface="Arial"/>
                <a:cs typeface="Arial"/>
              </a:rPr>
              <a:t> (or </a:t>
            </a:r>
            <a:r>
              <a:rPr lang="en-GB" b="0" i="1" u="none" strike="noStrike" cap="none" spc="0" noProof="0" dirty="0">
                <a:solidFill>
                  <a:schemeClr val="tx1"/>
                </a:solidFill>
                <a:latin typeface="Arial"/>
                <a:ea typeface="Arial"/>
                <a:cs typeface="Arial"/>
              </a:rPr>
              <a:t>Safe </a:t>
            </a:r>
            <a:r>
              <a:rPr lang="en-GB" b="0" i="1" u="none" strike="noStrike" cap="none" spc="0" noProof="0" dirty="0" err="1">
                <a:solidFill>
                  <a:schemeClr val="tx1"/>
                </a:solidFill>
                <a:latin typeface="Arial"/>
                <a:ea typeface="Arial"/>
                <a:cs typeface="Arial"/>
              </a:rPr>
              <a:t>Harbor</a:t>
            </a:r>
            <a:r>
              <a:rPr lang="en-GB" b="0" i="1" u="none" strike="noStrike" cap="none" spc="0" noProof="0" dirty="0">
                <a:solidFill>
                  <a:schemeClr val="tx1"/>
                </a:solidFill>
                <a:latin typeface="Arial"/>
                <a:ea typeface="Arial"/>
                <a:cs typeface="Arial"/>
              </a:rPr>
              <a:t> </a:t>
            </a:r>
            <a:r>
              <a:rPr lang="en-GB" b="0" u="none" strike="noStrike" cap="none" spc="0" noProof="0" dirty="0">
                <a:solidFill>
                  <a:schemeClr val="tx1"/>
                </a:solidFill>
                <a:latin typeface="Arial"/>
                <a:ea typeface="Arial"/>
                <a:cs typeface="Arial"/>
              </a:rPr>
              <a:t>before that)</a:t>
            </a:r>
            <a:r>
              <a:rPr lang="en-GB" b="0" i="0" u="none" strike="noStrike" cap="none" spc="0" noProof="0" dirty="0">
                <a:solidFill>
                  <a:schemeClr val="tx1"/>
                </a:solidFill>
                <a:latin typeface="Arial"/>
                <a:ea typeface="Arial"/>
                <a:cs typeface="Arial"/>
              </a:rPr>
              <a:t>, a so-called adequacy decision</a:t>
            </a:r>
          </a:p>
          <a:p>
            <a:pPr marL="261850" indent="-261850">
              <a:buFont typeface="Arial"/>
              <a:buChar char="•"/>
              <a:defRPr/>
            </a:pPr>
            <a:endParaRPr lang="en-GB" b="0" i="0" u="none" strike="noStrike" cap="none" spc="0" noProof="0" dirty="0">
              <a:solidFill>
                <a:schemeClr val="tx1"/>
              </a:solidFill>
              <a:latin typeface="Arial"/>
              <a:ea typeface="Arial"/>
              <a:cs typeface="Arial"/>
            </a:endParaRPr>
          </a:p>
          <a:p>
            <a:pPr marL="261850" indent="-261850">
              <a:buFont typeface="Arial"/>
              <a:buChar char="•"/>
              <a:defRPr/>
            </a:pPr>
            <a:r>
              <a:rPr lang="en-GB" b="0" i="0" u="none" strike="noStrike" cap="none" spc="0" noProof="0" dirty="0">
                <a:solidFill>
                  <a:schemeClr val="tx1"/>
                </a:solidFill>
                <a:latin typeface="Arial"/>
                <a:ea typeface="Arial"/>
                <a:cs typeface="Arial"/>
              </a:rPr>
              <a:t>however, Privacy Shield was invalidated by the ruling and cannot be used anymore</a:t>
            </a:r>
          </a:p>
          <a:p>
            <a:pPr marL="261850" indent="-261850">
              <a:buFont typeface="Arial"/>
              <a:buChar char="•"/>
              <a:defRPr/>
            </a:pPr>
            <a:r>
              <a:rPr lang="en-GB" b="0" i="0" u="none" strike="noStrike" cap="none" spc="0" noProof="0" dirty="0">
                <a:solidFill>
                  <a:schemeClr val="tx1"/>
                </a:solidFill>
                <a:latin typeface="Arial"/>
                <a:ea typeface="Arial"/>
                <a:cs typeface="Arial"/>
              </a:rPr>
              <a:t>technically, it is still possible to legally transfer data to the US in narrow circumstances but the general consensus says it’s pretty much impossible [</a:t>
            </a:r>
            <a:r>
              <a:rPr lang="en-GB" b="0" i="0" u="sng" strike="noStrike" cap="none" spc="0" noProof="0" dirty="0">
                <a:latin typeface="Arial"/>
                <a:ea typeface="Arial"/>
                <a:cs typeface="Arial"/>
                <a:hlinkClick r:id="rId3" tooltip="https://diercks-digital-recht.de/2021/01/die-rechtslage-im-transatlantischen-datenverkehr-teil-1-von-4-wie-ordnet-die-us-regierung-das-schrems-ii-urteil-des-eugh-ein/"/>
              </a:rPr>
              <a:t>1</a:t>
            </a:r>
            <a:r>
              <a:rPr lang="en-GB" b="0" i="0" u="none" strike="noStrike" cap="none" spc="0" noProof="0" dirty="0">
                <a:solidFill>
                  <a:schemeClr val="tx1"/>
                </a:solidFill>
                <a:latin typeface="Arial"/>
                <a:ea typeface="Arial"/>
                <a:cs typeface="Arial"/>
              </a:rPr>
              <a:t>], [</a:t>
            </a:r>
            <a:r>
              <a:rPr lang="en-GB" b="0" i="0" u="sng" strike="noStrike" cap="none" spc="0" noProof="0" dirty="0">
                <a:latin typeface="Arial"/>
                <a:ea typeface="Arial"/>
                <a:cs typeface="Arial"/>
                <a:hlinkClick r:id="rId4" tooltip="https://diercks-digital-recht.de/2021/02/rechtslage-im-transatlantischen-datenverkehr-teil-2-von-5-loesungen-der-aufsichtsbehoerden-aus-dem-elfenbeinturm/"/>
              </a:rPr>
              <a:t>2</a:t>
            </a:r>
            <a:r>
              <a:rPr lang="en-GB" b="0" i="0" u="none" strike="noStrike" cap="none" spc="0" noProof="0" dirty="0">
                <a:solidFill>
                  <a:schemeClr val="tx1"/>
                </a:solidFill>
                <a:latin typeface="Arial"/>
                <a:ea typeface="Arial"/>
                <a:cs typeface="Arial"/>
              </a:rPr>
              <a:t>], [</a:t>
            </a:r>
            <a:r>
              <a:rPr lang="en-GB" b="0" i="0" u="sng" strike="noStrike" cap="none" spc="0" noProof="0" dirty="0">
                <a:latin typeface="Arial"/>
                <a:ea typeface="Arial"/>
                <a:cs typeface="Arial"/>
                <a:hlinkClick r:id="rId5" tooltip="https://noyb.eu/en/next-steps-users-faqs"/>
              </a:rPr>
              <a:t>3</a:t>
            </a:r>
            <a:r>
              <a:rPr lang="en-GB" b="0" i="0" u="none" strike="noStrike" cap="none" spc="0" noProof="0" dirty="0">
                <a:solidFill>
                  <a:schemeClr val="tx1"/>
                </a:solidFill>
                <a:latin typeface="Arial"/>
                <a:ea typeface="Arial"/>
                <a:cs typeface="Arial"/>
              </a:rPr>
              <a:t>]</a:t>
            </a:r>
          </a:p>
          <a:p>
            <a:endParaRPr lang="en-GB" dirty="0"/>
          </a:p>
        </p:txBody>
      </p:sp>
    </p:spTree>
    <p:extLst>
      <p:ext uri="{BB962C8B-B14F-4D97-AF65-F5344CB8AC3E}">
        <p14:creationId xmlns:p14="http://schemas.microsoft.com/office/powerpoint/2010/main" val="17084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CF092-44D5-4DAB-A55D-20114D281C54}"/>
              </a:ext>
            </a:extLst>
          </p:cNvPr>
          <p:cNvSpPr>
            <a:spLocks noGrp="1"/>
          </p:cNvSpPr>
          <p:nvPr>
            <p:ph type="title"/>
          </p:nvPr>
        </p:nvSpPr>
        <p:spPr/>
        <p:txBody>
          <a:bodyPr/>
          <a:lstStyle/>
          <a:p>
            <a:r>
              <a:rPr lang="en-GB"/>
              <a:t>Schrems II</a:t>
            </a:r>
          </a:p>
        </p:txBody>
      </p:sp>
      <p:sp>
        <p:nvSpPr>
          <p:cNvPr id="3" name="Content Placeholder 2">
            <a:extLst>
              <a:ext uri="{FF2B5EF4-FFF2-40B4-BE49-F238E27FC236}">
                <a16:creationId xmlns:a16="http://schemas.microsoft.com/office/drawing/2014/main" id="{A16ECE71-95E3-4CB0-8B0F-EC333EDC61E4}"/>
              </a:ext>
            </a:extLst>
          </p:cNvPr>
          <p:cNvSpPr>
            <a:spLocks noGrp="1"/>
          </p:cNvSpPr>
          <p:nvPr>
            <p:ph idx="1"/>
          </p:nvPr>
        </p:nvSpPr>
        <p:spPr/>
        <p:txBody>
          <a:bodyPr/>
          <a:lstStyle/>
          <a:p>
            <a:pPr marL="261850" indent="-261850">
              <a:buFont typeface="Arial"/>
              <a:buChar char="•"/>
              <a:defRPr/>
            </a:pPr>
            <a:r>
              <a:rPr lang="en-GB" b="0" i="0" u="none" strike="noStrike" cap="none" spc="0" noProof="0">
                <a:solidFill>
                  <a:schemeClr val="tx1"/>
                </a:solidFill>
                <a:latin typeface="Arial"/>
                <a:ea typeface="Arial"/>
                <a:cs typeface="Arial"/>
              </a:rPr>
              <a:t>in practice, so far barely any companies are fully compliant with this ruling due to the prevalence of US cloud providers etc., and enforcement is so far very limited</a:t>
            </a:r>
          </a:p>
          <a:p>
            <a:pPr marL="261850" indent="-261850">
              <a:buFont typeface="Arial"/>
              <a:buChar char="•"/>
              <a:defRPr/>
            </a:pPr>
            <a:r>
              <a:rPr lang="en-GB" b="0" i="0" u="none" strike="noStrike" cap="none" spc="0" noProof="0">
                <a:solidFill>
                  <a:schemeClr val="tx1"/>
                </a:solidFill>
                <a:latin typeface="Arial"/>
                <a:ea typeface="Arial"/>
                <a:cs typeface="Arial"/>
              </a:rPr>
              <a:t>however, while the supervisory authorities are currently fairly lenient on this matter, they expect companies to review their transfers to the US and only keep those that are necessary and cannot be replaced</a:t>
            </a:r>
          </a:p>
          <a:p>
            <a:pPr marL="261850" indent="-261850">
              <a:buFont typeface="Arial"/>
              <a:buChar char="•"/>
              <a:defRPr/>
            </a:pPr>
            <a:endParaRPr lang="en-GB" b="0" i="0" u="none" strike="noStrike" cap="none" spc="0" noProof="0">
              <a:solidFill>
                <a:schemeClr val="tx1"/>
              </a:solidFill>
              <a:latin typeface="Arial"/>
              <a:ea typeface="Arial"/>
              <a:cs typeface="Arial"/>
            </a:endParaRPr>
          </a:p>
          <a:p>
            <a:pPr marL="261850" indent="-261850">
              <a:buFont typeface="Arial"/>
              <a:buChar char="•"/>
              <a:defRPr/>
            </a:pPr>
            <a:r>
              <a:rPr lang="en-GB" b="0" i="0" u="none" strike="noStrike" cap="none" spc="0" noProof="0">
                <a:solidFill>
                  <a:schemeClr val="tx1"/>
                </a:solidFill>
                <a:latin typeface="Arial"/>
                <a:ea typeface="Arial"/>
                <a:cs typeface="Arial"/>
              </a:rPr>
              <a:t>thus: tracking using US providers is most likely illegal, especially without user consent</a:t>
            </a:r>
          </a:p>
          <a:p>
            <a:endParaRPr lang="en-GB"/>
          </a:p>
        </p:txBody>
      </p:sp>
    </p:spTree>
    <p:extLst>
      <p:ext uri="{BB962C8B-B14F-4D97-AF65-F5344CB8AC3E}">
        <p14:creationId xmlns:p14="http://schemas.microsoft.com/office/powerpoint/2010/main" val="3816454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GB" noProof="0"/>
              <a:t>Research question</a:t>
            </a:r>
          </a:p>
        </p:txBody>
      </p:sp>
      <p:sp>
        <p:nvSpPr>
          <p:cNvPr id="5" name="Inhaltsplatzhalter 2"/>
          <p:cNvSpPr>
            <a:spLocks noGrp="1"/>
          </p:cNvSpPr>
          <p:nvPr>
            <p:ph idx="1"/>
          </p:nvPr>
        </p:nvSpPr>
        <p:spPr bwMode="auto"/>
        <p:txBody>
          <a:bodyPr/>
          <a:lstStyle/>
          <a:p>
            <a:pPr marL="261850" indent="-261850">
              <a:buFont typeface="Arial"/>
              <a:buChar char="•"/>
              <a:defRPr/>
            </a:pPr>
            <a:r>
              <a:rPr lang="en-GB" sz="1600" b="0" i="0" u="none" strike="noStrike" cap="none" spc="0" noProof="0" dirty="0">
                <a:solidFill>
                  <a:schemeClr val="tx1"/>
                </a:solidFill>
                <a:latin typeface="Arial"/>
                <a:ea typeface="Arial"/>
                <a:cs typeface="Arial"/>
              </a:rPr>
              <a:t>How common is tracking in apps actually?</a:t>
            </a:r>
          </a:p>
          <a:p>
            <a:pPr marL="261850" indent="-261850">
              <a:buFont typeface="Arial"/>
              <a:buChar char="•"/>
              <a:defRPr/>
            </a:pPr>
            <a:r>
              <a:rPr lang="en-GB" sz="1600" b="0" i="0" u="none" strike="noStrike" cap="none" spc="0" noProof="0" dirty="0">
                <a:solidFill>
                  <a:schemeClr val="tx1"/>
                </a:solidFill>
                <a:latin typeface="Arial"/>
                <a:ea typeface="Arial"/>
                <a:cs typeface="Arial"/>
              </a:rPr>
              <a:t>In particular, we are looking at tracking that happens without any user interaction (and thus, without consent).</a:t>
            </a:r>
          </a:p>
          <a:p>
            <a:pPr marL="261850" indent="-261850">
              <a:buFont typeface="Arial"/>
              <a:buChar char="•"/>
              <a:defRPr/>
            </a:pPr>
            <a:endParaRPr lang="en-GB" sz="1600" b="0" i="0" u="none" strike="noStrike" cap="none" spc="0" noProof="0" dirty="0">
              <a:solidFill>
                <a:schemeClr val="tx1"/>
              </a:solidFill>
              <a:latin typeface="Arial"/>
              <a:ea typeface="Arial"/>
              <a:cs typeface="Arial"/>
            </a:endParaRPr>
          </a:p>
          <a:p>
            <a:pPr marL="261850" indent="-261850">
              <a:buFont typeface="Arial"/>
              <a:buChar char="•"/>
              <a:defRPr/>
            </a:pPr>
            <a:r>
              <a:rPr lang="en-GB" sz="1600" b="0" i="0" u="none" strike="noStrike" cap="none" spc="0" noProof="0" dirty="0">
                <a:solidFill>
                  <a:schemeClr val="tx1"/>
                </a:solidFill>
                <a:latin typeface="Arial"/>
                <a:ea typeface="Arial"/>
                <a:cs typeface="Arial"/>
              </a:rPr>
              <a:t>We want to develop a tool that can analyse this automatically for a large number of apps.</a:t>
            </a:r>
          </a:p>
          <a:p>
            <a:pPr marL="261850" indent="-261850">
              <a:buFont typeface="Arial"/>
              <a:buChar char="•"/>
              <a:defRPr/>
            </a:pPr>
            <a:r>
              <a:rPr lang="en-GB" sz="1600" b="0" i="0" u="none" strike="noStrike" cap="none" spc="0" noProof="0" dirty="0">
                <a:solidFill>
                  <a:schemeClr val="tx1"/>
                </a:solidFill>
                <a:latin typeface="Arial"/>
                <a:ea typeface="Arial"/>
                <a:cs typeface="Arial"/>
              </a:rPr>
              <a:t>We also manually looked at some of the interesting cases we discovered in the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application&#10;&#10;Description automatically generated">
            <a:extLst>
              <a:ext uri="{FF2B5EF4-FFF2-40B4-BE49-F238E27FC236}">
                <a16:creationId xmlns:a16="http://schemas.microsoft.com/office/drawing/2014/main" id="{4CE72972-8FF1-4693-9ADA-2D82F42A88F5}"/>
              </a:ext>
            </a:extLst>
          </p:cNvPr>
          <p:cNvPicPr>
            <a:picLocks noChangeAspect="1"/>
          </p:cNvPicPr>
          <p:nvPr/>
        </p:nvPicPr>
        <p:blipFill rotWithShape="1">
          <a:blip r:embed="rId2">
            <a:extLst>
              <a:ext uri="{28A0092B-C50C-407E-A947-70E740481C1C}">
                <a14:useLocalDpi xmlns:a14="http://schemas.microsoft.com/office/drawing/2010/main" val="0"/>
              </a:ext>
            </a:extLst>
          </a:blip>
          <a:srcRect l="1863"/>
          <a:stretch/>
        </p:blipFill>
        <p:spPr>
          <a:xfrm>
            <a:off x="1417738" y="0"/>
            <a:ext cx="6156971" cy="4521666"/>
          </a:xfrm>
          <a:prstGeom prst="rect">
            <a:avLst/>
          </a:prstGeom>
        </p:spPr>
      </p:pic>
      <p:sp>
        <p:nvSpPr>
          <p:cNvPr id="11" name="Rectangle 10">
            <a:extLst>
              <a:ext uri="{FF2B5EF4-FFF2-40B4-BE49-F238E27FC236}">
                <a16:creationId xmlns:a16="http://schemas.microsoft.com/office/drawing/2014/main" id="{4558DC10-6E77-4A08-8CA2-6EFC92AC3FBF}"/>
              </a:ext>
            </a:extLst>
          </p:cNvPr>
          <p:cNvSpPr/>
          <p:nvPr/>
        </p:nvSpPr>
        <p:spPr bwMode="auto">
          <a:xfrm>
            <a:off x="5855515" y="310393"/>
            <a:ext cx="838900" cy="37750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64ED0D5D-FBFB-44CA-BDEE-FBF97BD93463}"/>
              </a:ext>
            </a:extLst>
          </p:cNvPr>
          <p:cNvSpPr/>
          <p:nvPr/>
        </p:nvSpPr>
        <p:spPr bwMode="auto">
          <a:xfrm>
            <a:off x="4102216" y="3776445"/>
            <a:ext cx="511729" cy="30899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 name="TextBox 12">
            <a:extLst>
              <a:ext uri="{FF2B5EF4-FFF2-40B4-BE49-F238E27FC236}">
                <a16:creationId xmlns:a16="http://schemas.microsoft.com/office/drawing/2014/main" id="{97D6F4CC-FD72-4CE9-9FE7-49857B6C7413}"/>
              </a:ext>
            </a:extLst>
          </p:cNvPr>
          <p:cNvSpPr txBox="1"/>
          <p:nvPr/>
        </p:nvSpPr>
        <p:spPr>
          <a:xfrm>
            <a:off x="5259108" y="4306222"/>
            <a:ext cx="3666388" cy="215444"/>
          </a:xfrm>
          <a:prstGeom prst="rect">
            <a:avLst/>
          </a:prstGeom>
          <a:noFill/>
        </p:spPr>
        <p:txBody>
          <a:bodyPr wrap="none" rtlCol="0">
            <a:spAutoFit/>
          </a:bodyPr>
          <a:lstStyle/>
          <a:p>
            <a:pPr algn="r"/>
            <a:r>
              <a:rPr lang="en-GB" sz="800">
                <a:hlinkClick r:id="rId3"/>
              </a:rPr>
              <a:t>https://play.google.com/store/apps/details?id=com.indeed.android.jobsearch</a:t>
            </a:r>
            <a:endParaRPr lang="en-GB" sz="800"/>
          </a:p>
        </p:txBody>
      </p:sp>
    </p:spTree>
    <p:extLst>
      <p:ext uri="{BB962C8B-B14F-4D97-AF65-F5344CB8AC3E}">
        <p14:creationId xmlns:p14="http://schemas.microsoft.com/office/powerpoint/2010/main" val="1678469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EA3E-883B-4AE4-8161-5C1774D07129}"/>
              </a:ext>
            </a:extLst>
          </p:cNvPr>
          <p:cNvSpPr>
            <a:spLocks noGrp="1"/>
          </p:cNvSpPr>
          <p:nvPr>
            <p:ph type="title"/>
          </p:nvPr>
        </p:nvSpPr>
        <p:spPr/>
        <p:txBody>
          <a:bodyPr/>
          <a:lstStyle/>
          <a:p>
            <a:r>
              <a:rPr lang="en-GB" noProof="0" dirty="0"/>
              <a:t>Indeed Job Search</a:t>
            </a:r>
          </a:p>
        </p:txBody>
      </p:sp>
      <p:sp>
        <p:nvSpPr>
          <p:cNvPr id="3" name="Content Placeholder 2">
            <a:extLst>
              <a:ext uri="{FF2B5EF4-FFF2-40B4-BE49-F238E27FC236}">
                <a16:creationId xmlns:a16="http://schemas.microsoft.com/office/drawing/2014/main" id="{026334AB-BBD5-4E82-B473-D5751C9193FC}"/>
              </a:ext>
            </a:extLst>
          </p:cNvPr>
          <p:cNvSpPr>
            <a:spLocks noGrp="1"/>
          </p:cNvSpPr>
          <p:nvPr>
            <p:ph idx="1"/>
          </p:nvPr>
        </p:nvSpPr>
        <p:spPr>
          <a:xfrm>
            <a:off x="431799" y="987533"/>
            <a:ext cx="4032000" cy="3420000"/>
          </a:xfrm>
        </p:spPr>
        <p:txBody>
          <a:bodyPr/>
          <a:lstStyle/>
          <a:p>
            <a:pPr marL="0" lvl="0" indent="0">
              <a:buNone/>
            </a:pPr>
            <a:r>
              <a:rPr lang="en-GB" sz="1000" dirty="0">
                <a:solidFill>
                  <a:srgbClr val="902000"/>
                </a:solidFill>
                <a:latin typeface="Courier"/>
              </a:rPr>
              <a:t>"</a:t>
            </a:r>
            <a:r>
              <a:rPr lang="en-GB" sz="1000" dirty="0" err="1">
                <a:solidFill>
                  <a:srgbClr val="902000"/>
                </a:solidFill>
                <a:latin typeface="Courier"/>
              </a:rPr>
              <a:t>af_timestamp</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"1611209035694"</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appsflyerKey</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"ExLocXqS6j9TGyNebHQHrG"</a:t>
            </a:r>
            <a:r>
              <a:rPr lang="en-GB" sz="1000" dirty="0">
                <a:solidFill>
                  <a:srgbClr val="06287E"/>
                </a:solidFill>
                <a:latin typeface="Courier"/>
              </a:rPr>
              <a:t>,</a:t>
            </a:r>
            <a:br>
              <a:rPr lang="en-GB" sz="1000" dirty="0"/>
            </a:br>
            <a:r>
              <a:rPr lang="en-GB" sz="1000" dirty="0">
                <a:solidFill>
                  <a:srgbClr val="902000"/>
                </a:solidFill>
                <a:latin typeface="Courier"/>
              </a:rPr>
              <a:t>"operator"</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"T-Mobile"</a:t>
            </a:r>
            <a:r>
              <a:rPr lang="en-GB" sz="1000" dirty="0">
                <a:solidFill>
                  <a:srgbClr val="06287E"/>
                </a:solidFill>
                <a:latin typeface="Courier"/>
              </a:rPr>
              <a:t>,</a:t>
            </a:r>
            <a:br>
              <a:rPr lang="en-GB" sz="1000" dirty="0"/>
            </a:br>
            <a:r>
              <a:rPr lang="en-GB" sz="1000" dirty="0">
                <a:solidFill>
                  <a:srgbClr val="902000"/>
                </a:solidFill>
                <a:latin typeface="Courier"/>
              </a:rPr>
              <a:t>"network"</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"MOBILE"</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timepassedsincelastlaunch</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"-1"</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open_referrer</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"android-app://android"</a:t>
            </a:r>
            <a:r>
              <a:rPr lang="en-GB" sz="1000" dirty="0">
                <a:solidFill>
                  <a:srgbClr val="06287E"/>
                </a:solidFill>
                <a:latin typeface="Courier"/>
              </a:rPr>
              <a:t>,</a:t>
            </a:r>
            <a:br>
              <a:rPr lang="en-GB" sz="1000" dirty="0"/>
            </a:br>
            <a:r>
              <a:rPr lang="en-GB" sz="1000" dirty="0">
                <a:solidFill>
                  <a:srgbClr val="902000"/>
                </a:solidFill>
                <a:latin typeface="Courier"/>
              </a:rPr>
              <a:t>"af_v2"</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"e1089f09b150658adadbacd6f807c1947d072cb2"</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uid</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"1611209035909-2664535545820779500"</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isGaidWithGps</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"true"</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lang_code</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a:t>
            </a:r>
            <a:r>
              <a:rPr lang="en-GB" sz="1000" dirty="0" err="1">
                <a:solidFill>
                  <a:srgbClr val="4070A0"/>
                </a:solidFill>
                <a:latin typeface="Courier"/>
              </a:rPr>
              <a:t>en</a:t>
            </a:r>
            <a:r>
              <a:rPr lang="en-GB" sz="1000" dirty="0">
                <a:solidFill>
                  <a:srgbClr val="4070A0"/>
                </a:solidFill>
                <a:latin typeface="Courier"/>
              </a:rPr>
              <a:t>"</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installDate</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"2021-01-21_060319+0000"</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app_version_code</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"63766"</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firstLaunchDate</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"2021-01-21_060358+0000"</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ivc</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b="1" dirty="0">
                <a:solidFill>
                  <a:srgbClr val="007020"/>
                </a:solidFill>
                <a:latin typeface="Courier"/>
              </a:rPr>
              <a:t>false</a:t>
            </a:r>
            <a:r>
              <a:rPr lang="en-GB" sz="1000" dirty="0">
                <a:solidFill>
                  <a:srgbClr val="06287E"/>
                </a:solidFill>
                <a:latin typeface="Courier"/>
              </a:rPr>
              <a:t>,</a:t>
            </a:r>
            <a:br>
              <a:rPr lang="en-GB" sz="1000" dirty="0"/>
            </a:br>
            <a:r>
              <a:rPr lang="en-GB" sz="1000" dirty="0">
                <a:solidFill>
                  <a:srgbClr val="902000"/>
                </a:solidFill>
                <a:latin typeface="Courier"/>
              </a:rPr>
              <a:t>"model"</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"sdk_gphone_x86_64_arm64"</a:t>
            </a:r>
            <a:r>
              <a:rPr lang="en-GB" sz="1000" dirty="0">
                <a:solidFill>
                  <a:srgbClr val="06287E"/>
                </a:solidFill>
                <a:latin typeface="Courier"/>
              </a:rPr>
              <a:t>,</a:t>
            </a:r>
          </a:p>
          <a:p>
            <a:pPr marL="0" lvl="0" indent="0">
              <a:buNone/>
            </a:pPr>
            <a:r>
              <a:rPr lang="en-GB" sz="1000" dirty="0">
                <a:solidFill>
                  <a:srgbClr val="902000"/>
                </a:solidFill>
                <a:latin typeface="Courier"/>
              </a:rPr>
              <a:t>"lang"</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"English"</a:t>
            </a:r>
            <a:r>
              <a:rPr lang="en-GB" sz="1000" dirty="0">
                <a:solidFill>
                  <a:srgbClr val="06287E"/>
                </a:solidFill>
                <a:latin typeface="Courier"/>
              </a:rPr>
              <a:t>,</a:t>
            </a:r>
            <a:br>
              <a:rPr lang="en-GB" sz="1000" dirty="0"/>
            </a:br>
            <a:r>
              <a:rPr lang="en-GB" sz="1000" dirty="0">
                <a:solidFill>
                  <a:srgbClr val="902000"/>
                </a:solidFill>
                <a:latin typeface="Courier"/>
              </a:rPr>
              <a:t>"brand"</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"google"</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batteryLevel</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"77.0"</a:t>
            </a:r>
            <a:r>
              <a:rPr lang="en-GB" sz="1000" dirty="0">
                <a:solidFill>
                  <a:srgbClr val="06287E"/>
                </a:solidFill>
                <a:latin typeface="Courier"/>
              </a:rPr>
              <a:t>,</a:t>
            </a:r>
            <a:br>
              <a:rPr lang="en-GB" sz="1000" dirty="0"/>
            </a:br>
            <a:r>
              <a:rPr lang="en-GB" sz="1000" dirty="0">
                <a:solidFill>
                  <a:srgbClr val="902000"/>
                </a:solidFill>
                <a:latin typeface="Courier"/>
              </a:rPr>
              <a:t>"</a:t>
            </a:r>
            <a:r>
              <a:rPr lang="en-GB" sz="1000" dirty="0" err="1">
                <a:solidFill>
                  <a:srgbClr val="902000"/>
                </a:solidFill>
                <a:latin typeface="Courier"/>
              </a:rPr>
              <a:t>deviceType</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a:t>
            </a:r>
            <a:r>
              <a:rPr lang="en-GB" sz="1000" dirty="0" err="1">
                <a:solidFill>
                  <a:srgbClr val="4070A0"/>
                </a:solidFill>
                <a:latin typeface="Courier"/>
              </a:rPr>
              <a:t>userdebug</a:t>
            </a:r>
            <a:r>
              <a:rPr lang="en-GB" sz="1000" dirty="0">
                <a:solidFill>
                  <a:srgbClr val="4070A0"/>
                </a:solidFill>
                <a:latin typeface="Courier"/>
              </a:rPr>
              <a:t>"</a:t>
            </a:r>
            <a:r>
              <a:rPr lang="en-GB" sz="1000" dirty="0">
                <a:solidFill>
                  <a:srgbClr val="06287E"/>
                </a:solidFill>
                <a:latin typeface="Courier"/>
              </a:rPr>
              <a:t>,</a:t>
            </a:r>
            <a:br>
              <a:rPr lang="en-GB" sz="1000" dirty="0"/>
            </a:br>
            <a:r>
              <a:rPr lang="en-GB" sz="1000" dirty="0">
                <a:solidFill>
                  <a:srgbClr val="902000"/>
                </a:solidFill>
                <a:latin typeface="Courier"/>
              </a:rPr>
              <a:t>"product"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"sdk_gphone_x86_64_arm64"</a:t>
            </a:r>
            <a:r>
              <a:rPr lang="en-GB" sz="1000" dirty="0">
                <a:solidFill>
                  <a:srgbClr val="06287E"/>
                </a:solidFill>
                <a:latin typeface="Courier"/>
              </a:rPr>
              <a:t>,</a:t>
            </a:r>
            <a:endParaRPr lang="en-GB" sz="1000" dirty="0">
              <a:latin typeface="Arial"/>
              <a:cs typeface="Arial"/>
            </a:endParaRPr>
          </a:p>
        </p:txBody>
      </p:sp>
      <p:sp>
        <p:nvSpPr>
          <p:cNvPr id="4" name="Content Placeholder 3">
            <a:extLst>
              <a:ext uri="{FF2B5EF4-FFF2-40B4-BE49-F238E27FC236}">
                <a16:creationId xmlns:a16="http://schemas.microsoft.com/office/drawing/2014/main" id="{E48C18CE-ECB0-4D7E-8A10-8D4D57411122}"/>
              </a:ext>
            </a:extLst>
          </p:cNvPr>
          <p:cNvSpPr>
            <a:spLocks noGrp="1"/>
          </p:cNvSpPr>
          <p:nvPr>
            <p:ph idx="10"/>
          </p:nvPr>
        </p:nvSpPr>
        <p:spPr>
          <a:xfrm>
            <a:off x="4860032" y="987533"/>
            <a:ext cx="4032000" cy="3420000"/>
          </a:xfrm>
        </p:spPr>
        <p:txBody>
          <a:bodyPr/>
          <a:lstStyle/>
          <a:p>
            <a:r>
              <a:rPr lang="en-GB" sz="1000" dirty="0">
                <a:solidFill>
                  <a:srgbClr val="902000"/>
                </a:solidFill>
                <a:latin typeface="Courier"/>
              </a:rPr>
              <a:t>"</a:t>
            </a:r>
            <a:r>
              <a:rPr lang="en-GB" sz="1000" dirty="0" err="1">
                <a:solidFill>
                  <a:srgbClr val="902000"/>
                </a:solidFill>
                <a:latin typeface="Courier"/>
              </a:rPr>
              <a:t>deviceData</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"sensors"</a:t>
            </a:r>
            <a:r>
              <a:rPr lang="en-GB" sz="1000" dirty="0">
                <a:solidFill>
                  <a:srgbClr val="06287E"/>
                </a:solidFill>
                <a:latin typeface="Courier"/>
              </a:rPr>
              <a:t>:</a:t>
            </a:r>
            <a:r>
              <a:rPr lang="en-GB" sz="1000" dirty="0">
                <a:latin typeface="Courier"/>
              </a:rPr>
              <a:t> </a:t>
            </a:r>
            <a:r>
              <a:rPr lang="en-GB" sz="1000" dirty="0">
                <a:solidFill>
                  <a:srgbClr val="007020"/>
                </a:solidFill>
                <a:latin typeface="Courier"/>
              </a:rPr>
              <a:t>[ </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sT</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A070"/>
                </a:solidFill>
                <a:latin typeface="Courier"/>
              </a:rPr>
              <a:t>1</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sVS</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007020"/>
                </a:solidFill>
                <a:latin typeface="Courier"/>
              </a:rPr>
              <a:t>[</a:t>
            </a:r>
            <a:r>
              <a:rPr lang="en-GB" sz="1000" dirty="0">
                <a:solidFill>
                  <a:srgbClr val="40A070"/>
                </a:solidFill>
                <a:latin typeface="Courier"/>
              </a:rPr>
              <a:t>0.7662141</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9.013549</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3.795387</a:t>
            </a:r>
            <a:r>
              <a:rPr lang="en-GB" sz="1000" dirty="0">
                <a:solidFill>
                  <a:srgbClr val="007020"/>
                </a:solidFill>
                <a:latin typeface="Courier"/>
              </a:rPr>
              <a:t>]</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sN</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"Goldfish 3-axis Accelerometer"</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sV</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"The Android Open Source Project"</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sVE</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007020"/>
                </a:solidFill>
                <a:latin typeface="Courier"/>
              </a:rPr>
              <a:t>[</a:t>
            </a:r>
            <a:r>
              <a:rPr lang="en-GB" sz="1000" dirty="0">
                <a:solidFill>
                  <a:srgbClr val="40A070"/>
                </a:solidFill>
                <a:latin typeface="Courier"/>
              </a:rPr>
              <a:t>0.7662141</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9.013549</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3.795387</a:t>
            </a:r>
            <a:r>
              <a:rPr lang="en-GB" sz="1000" dirty="0">
                <a:solidFill>
                  <a:srgbClr val="007020"/>
                </a:solidFill>
                <a:latin typeface="Courier"/>
              </a:rPr>
              <a:t>]</a:t>
            </a:r>
            <a:br>
              <a:rPr lang="en-GB" sz="1000" dirty="0"/>
            </a:br>
            <a:r>
              <a:rPr lang="en-GB" sz="1000" dirty="0">
                <a:latin typeface="Courier"/>
              </a:rPr>
              <a:t>    </a:t>
            </a:r>
            <a:r>
              <a:rPr lang="en-GB" sz="1000" dirty="0">
                <a:solidFill>
                  <a:srgbClr val="06287E"/>
                </a:solidFill>
                <a:latin typeface="Courier"/>
              </a:rPr>
              <a:t>}</a:t>
            </a:r>
            <a:r>
              <a:rPr lang="en-GB" sz="1000" dirty="0">
                <a:solidFill>
                  <a:srgbClr val="007020"/>
                </a:solidFill>
                <a:latin typeface="Courier"/>
              </a:rPr>
              <a:t>,</a:t>
            </a:r>
            <a:br>
              <a:rPr lang="en-GB" sz="1000" dirty="0"/>
            </a:br>
            <a:r>
              <a:rPr lang="en-GB" sz="1000" dirty="0">
                <a:latin typeface="Courier"/>
              </a:rPr>
              <a:t>    </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sT</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A070"/>
                </a:solidFill>
                <a:latin typeface="Courier"/>
              </a:rPr>
              <a:t>2</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sVS</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007020"/>
                </a:solidFill>
                <a:latin typeface="Courier"/>
              </a:rPr>
              <a:t>[</a:t>
            </a:r>
            <a:r>
              <a:rPr lang="en-GB" sz="1000" dirty="0">
                <a:solidFill>
                  <a:srgbClr val="40A070"/>
                </a:solidFill>
                <a:latin typeface="Courier"/>
              </a:rPr>
              <a:t>-17.875</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24.125</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-38.4375</a:t>
            </a:r>
            <a:r>
              <a:rPr lang="en-GB" sz="1000" dirty="0">
                <a:solidFill>
                  <a:srgbClr val="007020"/>
                </a:solidFill>
                <a:latin typeface="Courier"/>
              </a:rPr>
              <a:t>]</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sN</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"Goldfish 3-axis Magnetic field sensor"</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sV</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"The Android Open Source Project"</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sVE</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007020"/>
                </a:solidFill>
                <a:latin typeface="Courier"/>
              </a:rPr>
              <a:t>[</a:t>
            </a:r>
            <a:r>
              <a:rPr lang="en-GB" sz="1000" dirty="0">
                <a:solidFill>
                  <a:srgbClr val="40A070"/>
                </a:solidFill>
                <a:latin typeface="Courier"/>
              </a:rPr>
              <a:t>-17.875</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24.125</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-38.4375</a:t>
            </a:r>
            <a:r>
              <a:rPr lang="en-GB" sz="1000" dirty="0">
                <a:solidFill>
                  <a:srgbClr val="007020"/>
                </a:solidFill>
                <a:latin typeface="Courier"/>
              </a:rPr>
              <a:t>]</a:t>
            </a:r>
            <a:br>
              <a:rPr lang="en-GB" sz="1000" dirty="0"/>
            </a:br>
            <a:r>
              <a:rPr lang="en-GB" sz="1000" dirty="0">
                <a:latin typeface="Courier"/>
              </a:rPr>
              <a:t>    </a:t>
            </a:r>
            <a:r>
              <a:rPr lang="en-GB" sz="1000" dirty="0">
                <a:solidFill>
                  <a:srgbClr val="06287E"/>
                </a:solidFill>
                <a:latin typeface="Courier"/>
              </a:rPr>
              <a:t>}</a:t>
            </a:r>
            <a:r>
              <a:rPr lang="en-GB" sz="1000" dirty="0">
                <a:solidFill>
                  <a:srgbClr val="007020"/>
                </a:solidFill>
                <a:latin typeface="Courier"/>
              </a:rPr>
              <a:t>,</a:t>
            </a:r>
            <a:br>
              <a:rPr lang="en-GB" sz="1000" dirty="0"/>
            </a:br>
            <a:r>
              <a:rPr lang="en-GB" sz="1000" dirty="0">
                <a:latin typeface="Courier"/>
              </a:rPr>
              <a:t>    </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sT</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A070"/>
                </a:solidFill>
                <a:latin typeface="Courier"/>
              </a:rPr>
              <a:t>4</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sVS</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007020"/>
                </a:solidFill>
                <a:latin typeface="Courier"/>
              </a:rPr>
              <a:t>[</a:t>
            </a:r>
            <a:r>
              <a:rPr lang="en-GB" sz="1000" dirty="0">
                <a:solidFill>
                  <a:srgbClr val="40A070"/>
                </a:solidFill>
                <a:latin typeface="Courier"/>
              </a:rPr>
              <a:t>0</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0</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0</a:t>
            </a:r>
            <a:r>
              <a:rPr lang="en-GB" sz="1000" dirty="0">
                <a:solidFill>
                  <a:srgbClr val="007020"/>
                </a:solidFill>
                <a:latin typeface="Courier"/>
              </a:rPr>
              <a:t>]</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sN</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"Goldfish 3-axis Gyroscope"</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sV</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4070A0"/>
                </a:solidFill>
                <a:latin typeface="Courier"/>
              </a:rPr>
              <a:t>"The Android Open Source Project"</a:t>
            </a:r>
            <a:r>
              <a:rPr lang="en-GB" sz="1000" dirty="0">
                <a:solidFill>
                  <a:srgbClr val="06287E"/>
                </a:solidFill>
                <a:latin typeface="Courier"/>
              </a:rPr>
              <a:t>,</a:t>
            </a:r>
            <a:br>
              <a:rPr lang="en-GB" sz="1000" dirty="0"/>
            </a:br>
            <a:r>
              <a:rPr lang="en-GB" sz="1000" dirty="0">
                <a:latin typeface="Courier"/>
              </a:rPr>
              <a:t>      </a:t>
            </a:r>
            <a:r>
              <a:rPr lang="en-GB" sz="1000" dirty="0">
                <a:solidFill>
                  <a:srgbClr val="902000"/>
                </a:solidFill>
                <a:latin typeface="Courier"/>
              </a:rPr>
              <a:t>"</a:t>
            </a:r>
            <a:r>
              <a:rPr lang="en-GB" sz="1000" dirty="0" err="1">
                <a:solidFill>
                  <a:srgbClr val="902000"/>
                </a:solidFill>
                <a:latin typeface="Courier"/>
              </a:rPr>
              <a:t>sVE</a:t>
            </a:r>
            <a:r>
              <a:rPr lang="en-GB" sz="1000" dirty="0">
                <a:solidFill>
                  <a:srgbClr val="902000"/>
                </a:solidFill>
                <a:latin typeface="Courier"/>
              </a:rPr>
              <a:t>"</a:t>
            </a:r>
            <a:r>
              <a:rPr lang="en-GB" sz="1000" dirty="0">
                <a:solidFill>
                  <a:srgbClr val="06287E"/>
                </a:solidFill>
                <a:latin typeface="Courier"/>
              </a:rPr>
              <a:t>:</a:t>
            </a:r>
            <a:r>
              <a:rPr lang="en-GB" sz="1000" dirty="0">
                <a:latin typeface="Courier"/>
              </a:rPr>
              <a:t> </a:t>
            </a:r>
            <a:r>
              <a:rPr lang="en-GB" sz="1000" dirty="0">
                <a:solidFill>
                  <a:srgbClr val="007020"/>
                </a:solidFill>
                <a:latin typeface="Courier"/>
              </a:rPr>
              <a:t>[</a:t>
            </a:r>
            <a:r>
              <a:rPr lang="en-GB" sz="1000" dirty="0">
                <a:solidFill>
                  <a:srgbClr val="40A070"/>
                </a:solidFill>
                <a:latin typeface="Courier"/>
              </a:rPr>
              <a:t>0</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0</a:t>
            </a:r>
            <a:r>
              <a:rPr lang="en-GB" sz="1000" dirty="0">
                <a:solidFill>
                  <a:srgbClr val="007020"/>
                </a:solidFill>
                <a:latin typeface="Courier"/>
              </a:rPr>
              <a:t>,</a:t>
            </a:r>
            <a:r>
              <a:rPr lang="en-GB" sz="1000" dirty="0">
                <a:latin typeface="Courier"/>
              </a:rPr>
              <a:t> </a:t>
            </a:r>
            <a:r>
              <a:rPr lang="en-GB" sz="1000" dirty="0">
                <a:solidFill>
                  <a:srgbClr val="40A070"/>
                </a:solidFill>
                <a:latin typeface="Courier"/>
              </a:rPr>
              <a:t>0</a:t>
            </a:r>
            <a:r>
              <a:rPr lang="en-GB" sz="1000" dirty="0">
                <a:solidFill>
                  <a:srgbClr val="007020"/>
                </a:solidFill>
                <a:latin typeface="Courier"/>
              </a:rPr>
              <a:t>]</a:t>
            </a:r>
            <a:br>
              <a:rPr lang="en-GB" sz="1000" dirty="0"/>
            </a:br>
            <a:r>
              <a:rPr lang="en-GB" sz="1000" dirty="0">
                <a:latin typeface="Courier"/>
              </a:rPr>
              <a:t>    </a:t>
            </a:r>
            <a:r>
              <a:rPr lang="en-GB" sz="1000" dirty="0">
                <a:solidFill>
                  <a:srgbClr val="06287E"/>
                </a:solidFill>
                <a:latin typeface="Courier"/>
              </a:rPr>
              <a:t>} </a:t>
            </a:r>
            <a:r>
              <a:rPr lang="en-GB" sz="1000" dirty="0">
                <a:solidFill>
                  <a:srgbClr val="007020"/>
                </a:solidFill>
                <a:latin typeface="Courier"/>
              </a:rPr>
              <a:t>]</a:t>
            </a:r>
            <a:r>
              <a:rPr lang="en-GB" sz="1000" dirty="0">
                <a:solidFill>
                  <a:srgbClr val="06287E"/>
                </a:solidFill>
                <a:latin typeface="Courier"/>
              </a:rPr>
              <a:t>,</a:t>
            </a:r>
          </a:p>
        </p:txBody>
      </p:sp>
      <p:sp>
        <p:nvSpPr>
          <p:cNvPr id="6" name="Rectangle 5">
            <a:extLst>
              <a:ext uri="{FF2B5EF4-FFF2-40B4-BE49-F238E27FC236}">
                <a16:creationId xmlns:a16="http://schemas.microsoft.com/office/drawing/2014/main" id="{3CDD3346-63F0-442F-907B-0B55FC7AF64F}"/>
              </a:ext>
            </a:extLst>
          </p:cNvPr>
          <p:cNvSpPr/>
          <p:nvPr/>
        </p:nvSpPr>
        <p:spPr bwMode="auto">
          <a:xfrm>
            <a:off x="369117" y="1246369"/>
            <a:ext cx="1870744" cy="41473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25FFB6AA-14EB-44C6-B089-D2EDD0D1CABE}"/>
              </a:ext>
            </a:extLst>
          </p:cNvPr>
          <p:cNvSpPr/>
          <p:nvPr/>
        </p:nvSpPr>
        <p:spPr bwMode="auto">
          <a:xfrm>
            <a:off x="369117" y="3084955"/>
            <a:ext cx="2743199" cy="5056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8010DEF8-52A9-47A7-AFEE-387236D7A109}"/>
              </a:ext>
            </a:extLst>
          </p:cNvPr>
          <p:cNvSpPr/>
          <p:nvPr/>
        </p:nvSpPr>
        <p:spPr bwMode="auto">
          <a:xfrm>
            <a:off x="369118" y="3565400"/>
            <a:ext cx="1870744" cy="18853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DD30EA4B-9BB1-4EF4-B120-0249590FF6F8}"/>
              </a:ext>
            </a:extLst>
          </p:cNvPr>
          <p:cNvSpPr/>
          <p:nvPr/>
        </p:nvSpPr>
        <p:spPr bwMode="auto">
          <a:xfrm>
            <a:off x="4938175" y="1096852"/>
            <a:ext cx="3928689" cy="331068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B98FB2C3-119D-4FDB-AD67-52737CADBBAE}"/>
              </a:ext>
            </a:extLst>
          </p:cNvPr>
          <p:cNvSpPr/>
          <p:nvPr/>
        </p:nvSpPr>
        <p:spPr bwMode="auto">
          <a:xfrm>
            <a:off x="381464" y="3876755"/>
            <a:ext cx="2881853" cy="188535"/>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 name="TextBox 12">
            <a:extLst>
              <a:ext uri="{FF2B5EF4-FFF2-40B4-BE49-F238E27FC236}">
                <a16:creationId xmlns:a16="http://schemas.microsoft.com/office/drawing/2014/main" id="{14D6D383-40C1-4A03-848B-1D54251DFDD3}"/>
              </a:ext>
            </a:extLst>
          </p:cNvPr>
          <p:cNvSpPr txBox="1"/>
          <p:nvPr/>
        </p:nvSpPr>
        <p:spPr>
          <a:xfrm>
            <a:off x="3026996" y="354674"/>
            <a:ext cx="5990777" cy="461665"/>
          </a:xfrm>
          <a:prstGeom prst="rect">
            <a:avLst/>
          </a:prstGeom>
          <a:noFill/>
        </p:spPr>
        <p:txBody>
          <a:bodyPr wrap="square">
            <a:spAutoFit/>
          </a:bodyPr>
          <a:lstStyle/>
          <a:p>
            <a:pPr marL="0" lvl="0" indent="0">
              <a:buNone/>
            </a:pPr>
            <a:r>
              <a:rPr lang="en-GB" sz="1200" dirty="0">
                <a:latin typeface="Courier"/>
              </a:rPr>
              <a:t>POST https://t.appsflyer.com/api/v4/androidevent</a:t>
            </a:r>
          </a:p>
          <a:p>
            <a:pPr marL="0" lvl="0" indent="0">
              <a:buNone/>
            </a:pPr>
            <a:r>
              <a:rPr lang="en-GB" sz="1200" dirty="0">
                <a:latin typeface="Courier"/>
              </a:rPr>
              <a:t>       ?buildnumber=4.10.3&amp;app_id=com.indeed.android.jobsearch</a:t>
            </a:r>
          </a:p>
        </p:txBody>
      </p:sp>
    </p:spTree>
    <p:extLst>
      <p:ext uri="{BB962C8B-B14F-4D97-AF65-F5344CB8AC3E}">
        <p14:creationId xmlns:p14="http://schemas.microsoft.com/office/powerpoint/2010/main" val="267849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P spid="6" grpId="0" animBg="1"/>
      <p:bldP spid="6" grpId="1" animBg="1"/>
      <p:bldP spid="9" grpId="0" animBg="1"/>
      <p:bldP spid="9" grpId="1" animBg="1"/>
      <p:bldP spid="10" grpId="0" animBg="1"/>
      <p:bldP spid="10" grpId="1" animBg="1"/>
      <p:bldP spid="11" grpId="0" animBg="1"/>
      <p:bldP spid="12" grpId="0" animBg="1"/>
      <p:bldP spid="12"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9C81-C664-4B32-9E97-7002D0903463}"/>
              </a:ext>
            </a:extLst>
          </p:cNvPr>
          <p:cNvSpPr>
            <a:spLocks noGrp="1"/>
          </p:cNvSpPr>
          <p:nvPr>
            <p:ph type="title"/>
          </p:nvPr>
        </p:nvSpPr>
        <p:spPr/>
        <p:txBody>
          <a:bodyPr/>
          <a:lstStyle/>
          <a:p>
            <a:r>
              <a:rPr lang="en-GB"/>
              <a:t>Is that legal?</a:t>
            </a:r>
          </a:p>
        </p:txBody>
      </p:sp>
      <p:sp>
        <p:nvSpPr>
          <p:cNvPr id="3" name="Content Placeholder 2">
            <a:extLst>
              <a:ext uri="{FF2B5EF4-FFF2-40B4-BE49-F238E27FC236}">
                <a16:creationId xmlns:a16="http://schemas.microsoft.com/office/drawing/2014/main" id="{EDFAA94A-C243-49AA-93ED-48F73F4E1FB8}"/>
              </a:ext>
            </a:extLst>
          </p:cNvPr>
          <p:cNvSpPr>
            <a:spLocks noGrp="1"/>
          </p:cNvSpPr>
          <p:nvPr>
            <p:ph idx="1"/>
          </p:nvPr>
        </p:nvSpPr>
        <p:spPr/>
        <p:txBody>
          <a:bodyPr/>
          <a:lstStyle/>
          <a:p>
            <a:pPr marL="285750" indent="-285750">
              <a:buFont typeface="Arial" panose="020B0604020202020204" pitchFamily="34" charset="0"/>
              <a:buChar char="•"/>
            </a:pPr>
            <a:r>
              <a:rPr lang="en-GB" dirty="0"/>
              <a:t>a conclusive list of legal bases is given in Art. 6(1)(a–f) GDPR; interesting for apps:</a:t>
            </a:r>
          </a:p>
          <a:p>
            <a:pPr marL="476250" lvl="1" indent="-285750">
              <a:buFont typeface="Arial" panose="020B0604020202020204" pitchFamily="34" charset="0"/>
              <a:buChar char="•"/>
            </a:pPr>
            <a:r>
              <a:rPr lang="en-GB" dirty="0"/>
              <a:t>consent (lit. a)</a:t>
            </a:r>
          </a:p>
          <a:p>
            <a:pPr marL="476250" lvl="1" indent="-285750">
              <a:buFont typeface="Arial" panose="020B0604020202020204" pitchFamily="34" charset="0"/>
              <a:buChar char="•"/>
            </a:pPr>
            <a:r>
              <a:rPr lang="en-GB" dirty="0"/>
              <a:t>performance of a contract (lit. b)</a:t>
            </a:r>
          </a:p>
          <a:p>
            <a:pPr marL="476250" lvl="1" indent="-285750">
              <a:buFont typeface="Arial" panose="020B0604020202020204" pitchFamily="34" charset="0"/>
              <a:buChar char="•"/>
            </a:pPr>
            <a:r>
              <a:rPr lang="en-GB" dirty="0"/>
              <a:t>legitimate interest (lit. f), in that cases needs to weigh their interest against the fundamental rights of the user</a:t>
            </a:r>
          </a:p>
          <a:p>
            <a:pPr marL="285750" indent="-285750">
              <a:buFont typeface="Arial" panose="020B0604020202020204" pitchFamily="34" charset="0"/>
              <a:buChar char="•"/>
            </a:pPr>
            <a:r>
              <a:rPr lang="en-GB" dirty="0"/>
              <a:t>in practice, processing in apps is usually based on consent or legitimate interest</a:t>
            </a:r>
          </a:p>
          <a:p>
            <a:pPr marL="285750" indent="-285750">
              <a:buFont typeface="Arial" panose="020B0604020202020204" pitchFamily="34" charset="0"/>
              <a:buChar char="•"/>
            </a:pPr>
            <a:r>
              <a:rPr lang="en-GB" dirty="0"/>
              <a:t>but supervisory authorities say that consent is necessary for tracking in most cases [</a:t>
            </a:r>
            <a:r>
              <a:rPr lang="en-GB" dirty="0">
                <a:hlinkClick r:id="rId2"/>
              </a:rPr>
              <a:t>1</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recital 32 mandates conditions for consent: “Consent should be given by a clear affirmative act […] Silence, pre-ticked boxes or inactivity should not therefore constitute consent.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remember: none of the apps received </a:t>
            </a:r>
            <a:r>
              <a:rPr lang="en-GB" i="1" dirty="0"/>
              <a:t>any</a:t>
            </a:r>
            <a:r>
              <a:rPr lang="en-GB" dirty="0"/>
              <a:t> user input, so obviously no consent was given</a:t>
            </a:r>
          </a:p>
        </p:txBody>
      </p:sp>
    </p:spTree>
    <p:extLst>
      <p:ext uri="{BB962C8B-B14F-4D97-AF65-F5344CB8AC3E}">
        <p14:creationId xmlns:p14="http://schemas.microsoft.com/office/powerpoint/2010/main" val="264566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8C936B-2907-46BA-9C39-8B5F8565BD0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13745" y="221975"/>
            <a:ext cx="6716509" cy="4167680"/>
          </a:xfrm>
        </p:spPr>
      </p:pic>
      <p:sp>
        <p:nvSpPr>
          <p:cNvPr id="4" name="Freeform: Shape 3">
            <a:extLst>
              <a:ext uri="{FF2B5EF4-FFF2-40B4-BE49-F238E27FC236}">
                <a16:creationId xmlns:a16="http://schemas.microsoft.com/office/drawing/2014/main" id="{3D5B373B-6FE0-4E13-AA4B-AE6259AC8AE6}"/>
              </a:ext>
            </a:extLst>
          </p:cNvPr>
          <p:cNvSpPr/>
          <p:nvPr/>
        </p:nvSpPr>
        <p:spPr bwMode="auto">
          <a:xfrm>
            <a:off x="1356594" y="3682767"/>
            <a:ext cx="7015619" cy="83889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33000">
                <a:srgbClr val="FFFFFF">
                  <a:alpha val="0"/>
                </a:srgbClr>
              </a:gs>
              <a:gs pos="48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6" name="TextBox 5">
            <a:extLst>
              <a:ext uri="{FF2B5EF4-FFF2-40B4-BE49-F238E27FC236}">
                <a16:creationId xmlns:a16="http://schemas.microsoft.com/office/drawing/2014/main" id="{2EDF7EC2-8D7E-4E02-BB41-D6AB2CBBBE89}"/>
              </a:ext>
            </a:extLst>
          </p:cNvPr>
          <p:cNvSpPr txBox="1"/>
          <p:nvPr/>
        </p:nvSpPr>
        <p:spPr>
          <a:xfrm>
            <a:off x="7987419" y="4306222"/>
            <a:ext cx="938077" cy="215444"/>
          </a:xfrm>
          <a:prstGeom prst="rect">
            <a:avLst/>
          </a:prstGeom>
          <a:noFill/>
        </p:spPr>
        <p:txBody>
          <a:bodyPr wrap="none" rtlCol="0">
            <a:spAutoFit/>
          </a:bodyPr>
          <a:lstStyle/>
          <a:p>
            <a:pPr algn="r"/>
            <a:r>
              <a:rPr lang="en-GB" sz="800">
                <a:hlinkClick r:id="rId3"/>
              </a:rPr>
              <a:t>https://kidoz.net/</a:t>
            </a:r>
            <a:endParaRPr lang="en-GB" sz="800"/>
          </a:p>
        </p:txBody>
      </p:sp>
    </p:spTree>
    <p:extLst>
      <p:ext uri="{BB962C8B-B14F-4D97-AF65-F5344CB8AC3E}">
        <p14:creationId xmlns:p14="http://schemas.microsoft.com/office/powerpoint/2010/main" val="3037590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What about </a:t>
            </a:r>
            <a:r>
              <a:rPr lang="en-GB" dirty="0" err="1"/>
              <a:t>Corellium</a:t>
            </a:r>
            <a:r>
              <a:rPr lang="en-GB" dirty="0"/>
              <a:t>?</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579575" y="864401"/>
            <a:ext cx="5984850" cy="326446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4401271" y="4229710"/>
            <a:ext cx="4140200" cy="215444"/>
          </a:xfrm>
          <a:prstGeom prst="rect">
            <a:avLst/>
          </a:prstGeom>
          <a:noFill/>
        </p:spPr>
        <p:txBody>
          <a:bodyPr wrap="square" rtlCol="0">
            <a:spAutoFit/>
          </a:bodyPr>
          <a:lstStyle/>
          <a:p>
            <a:pPr algn="r"/>
            <a:r>
              <a:rPr lang="en-GB" sz="800" dirty="0">
                <a:hlinkClick r:id="rId3"/>
              </a:rPr>
              <a:t>https://www.theregister.com/2021/01/04/corellium_ios_ruling/</a:t>
            </a:r>
            <a:endParaRPr lang="en-GB" sz="800" dirty="0"/>
          </a:p>
        </p:txBody>
      </p:sp>
    </p:spTree>
    <p:extLst>
      <p:ext uri="{BB962C8B-B14F-4D97-AF65-F5344CB8AC3E}">
        <p14:creationId xmlns:p14="http://schemas.microsoft.com/office/powerpoint/2010/main" val="2899635506"/>
      </p:ext>
    </p:extLst>
  </p:cSld>
  <p:clrMapOvr>
    <a:masterClrMapping/>
  </p:clrMapOvr>
</p:sld>
</file>

<file path=ppt/theme/theme1.xml><?xml version="1.0" encoding="utf-8"?>
<a:theme xmlns:a="http://schemas.openxmlformats.org/drawingml/2006/main" name="TUBraunschweig_PPT2007_Folienpool_16_9">
  <a:themeElements>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Standarddesign">
      <a:majorFont>
        <a:latin typeface="Arial"/>
        <a:ea typeface="Arial"/>
        <a:cs typeface="Arial"/>
      </a:majorFont>
      <a:minorFont>
        <a:latin typeface="Arial"/>
        <a:ea typeface="Arial"/>
        <a:cs typeface="Arial"/>
      </a:minorFont>
    </a:fontScheme>
    <a:fmtScheme name="Galathe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ln w="19050"/>
      </a:spPr>
      <a:bodyPr/>
      <a:lstStyle/>
      <a:style>
        <a:lnRef idx="2">
          <a:schemeClr val="accent5">
            <a:shade val="50000"/>
          </a:schemeClr>
        </a:lnRef>
        <a:fillRef idx="1">
          <a:schemeClr val="accent5"/>
        </a:fillRef>
        <a:effectRef idx="0">
          <a:schemeClr val="accent5"/>
        </a:effectRef>
        <a:fontRef idx="minor">
          <a:schemeClr val="lt1"/>
        </a:fontRef>
      </a:style>
    </a:spDef>
    <a:lnDef>
      <a:spPr bwMode="auto">
        <a:prstGeom prst="rect">
          <a:avLst/>
        </a:prstGeom>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TUBraunschweig_PPT2007_Folienpool_16_9</Template>
  <TotalTime>950</TotalTime>
  <Words>3538</Words>
  <Application>Microsoft Office PowerPoint</Application>
  <PresentationFormat>On-screen Show (16:9)</PresentationFormat>
  <Paragraphs>336</Paragraphs>
  <Slides>86</Slides>
  <Notes>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86</vt:i4>
      </vt:variant>
    </vt:vector>
  </HeadingPairs>
  <TitlesOfParts>
    <vt:vector size="90" baseType="lpstr">
      <vt:lpstr>Arial</vt:lpstr>
      <vt:lpstr>Courier</vt:lpstr>
      <vt:lpstr>Wingdings</vt:lpstr>
      <vt:lpstr>TUBraunschweig_PPT2007_Folienpool_16_9</vt:lpstr>
      <vt:lpstr>iOS watching you: Automated analysis of “zero-touch” privacy violations under iOS</vt:lpstr>
      <vt:lpstr>Quick recap</vt:lpstr>
      <vt:lpstr>Method</vt:lpstr>
      <vt:lpstr>Is emulation an option?</vt:lpstr>
      <vt:lpstr>Maybe commercial providers can help?</vt:lpstr>
      <vt:lpstr>Maybe commercial providers can help?</vt:lpstr>
      <vt:lpstr>Maybe commercial providers can help?</vt:lpstr>
      <vt:lpstr>Maybe commercial providers can help?</vt:lpstr>
      <vt:lpstr>What about Corellium?</vt:lpstr>
      <vt:lpstr>What about Corellium?</vt:lpstr>
      <vt:lpstr>I’m in!</vt:lpstr>
      <vt:lpstr>I’m in!</vt:lpstr>
      <vt:lpstr>I’m in!</vt:lpstr>
      <vt:lpstr>I’m in!</vt:lpstr>
      <vt:lpstr>I’m in!</vt:lpstr>
      <vt:lpstr>Another dead end</vt:lpstr>
      <vt:lpstr>Let’s make the device usable</vt:lpstr>
      <vt:lpstr>Surprisingly easy…</vt:lpstr>
      <vt:lpstr>Surprisingly easy…</vt:lpstr>
      <vt:lpstr>Obtaining apps</vt:lpstr>
      <vt:lpstr>Obtaining apps</vt:lpstr>
      <vt:lpstr>Let’s start with a wish list</vt:lpstr>
      <vt:lpstr>Backwards compatibility to the rescue</vt:lpstr>
      <vt:lpstr>Officially supported?</vt:lpstr>
      <vt:lpstr>Officially supported?</vt:lpstr>
      <vt:lpstr>How about not so officially supported?</vt:lpstr>
      <vt:lpstr>Officially supported 2.0</vt:lpstr>
      <vt:lpstr>Officially supported 2.0—not quite, though</vt:lpstr>
      <vt:lpstr>Officially supported 3.0</vt:lpstr>
      <vt:lpstr>Officially supported 3.0</vt:lpstr>
      <vt:lpstr>Officially supported 3.0</vt:lpstr>
      <vt:lpstr>Probably just the .ipa?</vt:lpstr>
      <vt:lpstr>Not all of them, though</vt:lpstr>
      <vt:lpstr>How does the App Store do it?</vt:lpstr>
      <vt:lpstr>How does the App Store do it?</vt:lpstr>
      <vt:lpstr>How does the App Store do it?</vt:lpstr>
      <vt:lpstr>What do we actually need for the request?</vt:lpstr>
      <vt:lpstr>kbsync, you say?</vt:lpstr>
      <vt:lpstr>kbsync, you say?</vt:lpstr>
      <vt:lpstr>kbsync, you say?</vt:lpstr>
      <vt:lpstr>So close and yet so far…</vt:lpstr>
      <vt:lpstr>Some one else must have figured this out, right?</vt:lpstr>
      <vt:lpstr>Not so iMazing, after all</vt:lpstr>
      <vt:lpstr>3uTools saves the day</vt:lpstr>
      <vt:lpstr>3uTools saves the day</vt:lpstr>
      <vt:lpstr>3uTools saves the day</vt:lpstr>
      <vt:lpstr>A final road block</vt:lpstr>
      <vt:lpstr>Or just a minor hurdle?</vt:lpstr>
      <vt:lpstr>Doesn’t that request look familiar?</vt:lpstr>
      <vt:lpstr>We’ve identified our hurdle</vt:lpstr>
      <vt:lpstr>The only logical solution</vt:lpstr>
      <vt:lpstr>An improved 3uTools</vt:lpstr>
      <vt:lpstr>Click, click, click…</vt:lpstr>
      <vt:lpstr>The reward</vt:lpstr>
      <vt:lpstr>The (way) better reward</vt:lpstr>
      <vt:lpstr>Automation</vt:lpstr>
      <vt:lpstr>Automation</vt:lpstr>
      <vt:lpstr>Automation</vt:lpstr>
      <vt:lpstr>Automation</vt:lpstr>
      <vt:lpstr>Automation</vt:lpstr>
      <vt:lpstr>Automatically granting permissions</vt:lpstr>
      <vt:lpstr>Automatically granting permissions</vt:lpstr>
      <vt:lpstr>Automatically granting permissions</vt:lpstr>
      <vt:lpstr>Automatically granting permissions</vt:lpstr>
      <vt:lpstr>The available permissions</vt:lpstr>
      <vt:lpstr>The available permissions (cont’d)</vt:lpstr>
      <vt:lpstr>ALL THE PERMISSIONS!</vt:lpstr>
      <vt:lpstr>We’re missing the location permission</vt:lpstr>
      <vt:lpstr>It’s not quite as simple</vt:lpstr>
      <vt:lpstr>Do we have to dust off our Objective C skills?</vt:lpstr>
      <vt:lpstr>Enter Frida</vt:lpstr>
      <vt:lpstr>Frida is great</vt:lpstr>
      <vt:lpstr>Frida is (really!) great</vt:lpstr>
      <vt:lpstr>Programmatically setting the location permission</vt:lpstr>
      <vt:lpstr>(Truly) ALL THE PERMISSIONS!</vt:lpstr>
      <vt:lpstr>Programmatically seeding the clipboard</vt:lpstr>
      <vt:lpstr>This slide intentionally left blank.</vt:lpstr>
      <vt:lpstr>Quick GDPR primer</vt:lpstr>
      <vt:lpstr>Quick GDPR primer</vt:lpstr>
      <vt:lpstr>Enter Schrems II</vt:lpstr>
      <vt:lpstr>Schrems II</vt:lpstr>
      <vt:lpstr>Research question</vt:lpstr>
      <vt:lpstr>PowerPoint Presentation</vt:lpstr>
      <vt:lpstr>Indeed Job Search</vt:lpstr>
      <vt:lpstr>Is that legal?</vt:lpstr>
      <vt:lpstr>PowerPoint Presentation</vt:lpstr>
    </vt:vector>
  </TitlesOfParts>
  <Manager/>
  <Company>TU Braunschweig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Benjamin Altpeter</dc:creator>
  <cp:keywords/>
  <dc:description/>
  <cp:lastModifiedBy>Benjamin Altpeter</cp:lastModifiedBy>
  <cp:revision>33</cp:revision>
  <dcterms:created xsi:type="dcterms:W3CDTF">2020-08-05T05:55:49Z</dcterms:created>
  <dcterms:modified xsi:type="dcterms:W3CDTF">2021-07-31T22:34:26Z</dcterms:modified>
  <cp:category/>
  <dc:identifier/>
  <cp:contentStatus/>
  <dc:language/>
</cp:coreProperties>
</file>